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heme/theme6.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3" r:id="rId4"/>
    <p:sldMasterId id="2147483660" r:id="rId5"/>
    <p:sldMasterId id="2147484941" r:id="rId6"/>
    <p:sldMasterId id="2147484964" r:id="rId7"/>
    <p:sldMasterId id="2147484976" r:id="rId8"/>
  </p:sldMasterIdLst>
  <p:notesMasterIdLst>
    <p:notesMasterId r:id="rId29"/>
  </p:notesMasterIdLst>
  <p:sldIdLst>
    <p:sldId id="2146847415" r:id="rId9"/>
    <p:sldId id="2147476079" r:id="rId10"/>
    <p:sldId id="2147476096" r:id="rId11"/>
    <p:sldId id="2807" r:id="rId12"/>
    <p:sldId id="2147476089" r:id="rId13"/>
    <p:sldId id="2147476080" r:id="rId14"/>
    <p:sldId id="2147476100" r:id="rId15"/>
    <p:sldId id="2146847487" r:id="rId16"/>
    <p:sldId id="2147476083" r:id="rId17"/>
    <p:sldId id="2147476095" r:id="rId18"/>
    <p:sldId id="2147476099" r:id="rId19"/>
    <p:sldId id="360" r:id="rId20"/>
    <p:sldId id="2147476097" r:id="rId21"/>
    <p:sldId id="2906" r:id="rId22"/>
    <p:sldId id="2146847406" r:id="rId23"/>
    <p:sldId id="2146847480" r:id="rId24"/>
    <p:sldId id="2147476098" r:id="rId25"/>
    <p:sldId id="2146847413" r:id="rId26"/>
    <p:sldId id="2146847483" r:id="rId27"/>
    <p:sldId id="2147476093" r:id="rId28"/>
  </p:sldIdLst>
  <p:sldSz cx="12192000" cy="6858000"/>
  <p:notesSz cx="6797675" cy="9926638"/>
  <p:custDataLst>
    <p:tags r:id="rId3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E3ED61-4F3C-FBB6-9CBD-C6461948F506}" name="Hanna Zirath" initials="HZ" userId="S::hanna.zirath@tlv.se::75ae010d-857d-4903-884b-c366d76312fd" providerId="AD"/>
  <p188:author id="{B92F3162-E20A-6CA0-F9E0-C99CA0D5F67E}" name="Hanna Iderberg" initials="HI" userId="S::hanna.iderberg@tlv.se::dd758e94-0888-470d-8845-ccdc07827074" providerId="AD"/>
  <p188:author id="{6CE5A5B0-E36E-E83B-815B-35B005082B46}" name="Hanna Zirath" initials="HZ" userId="S::hzirath@eunethta.eu::d048e605-a96d-468e-a208-ffae8109e6f4" providerId="AD"/>
  <p188:author id="{67CC31C6-ED2D-13B7-FF7C-5F42D0CEDBC8}" name="Hanna Zirath" initials="HZ" userId="S::Hanna.Zirath@tlv.se::75ae010d-857d-4903-884b-c366d76312fd" providerId="AD"/>
  <p188:author id="{BE7554E2-35A9-945D-073F-A2122D0B2888}" name="Maria Eriksson" initials="ME" userId="S::maria.eriksson@tlv.se::d04cae20-278b-4bd0-aa33-bc3d2452fc30" providerId="AD"/>
  <p188:author id="{2EA5B3EF-D292-32E2-1534-67AB9D31870A}" name="Anna Alassaad" initials="AA" userId="S::anna.alassaad@tlv.se::597be4f6-c71d-4e3b-aef5-9763992f62c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8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D5535-EE92-A3F8-2DFB-ADB77866A1D8}" v="37" dt="2024-07-05T12:40:03.838"/>
    <p1510:client id="{CAA6C590-A19D-4A75-ABE8-96D683496ACE}" v="1103" dt="2024-07-05T13:55:48.475"/>
    <p1510:client id="{D58CF83D-76A7-4AF6-8D1C-1F7A87F7C065}" v="14" dt="2024-07-05T12:46:05.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15C065-F9C0-4B2C-A11F-3AADBC22668C}" type="datetimeFigureOut">
              <a:rPr lang="sv-SE" smtClean="0"/>
              <a:t>2024-07-07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48823F-0476-4F25-B72F-5435F3D58D85}" type="slidenum">
              <a:rPr lang="sv-SE" smtClean="0"/>
              <a:t>‹#›</a:t>
            </a:fld>
            <a:endParaRPr lang="sv-SE"/>
          </a:p>
        </p:txBody>
      </p:sp>
    </p:spTree>
    <p:extLst>
      <p:ext uri="{BB962C8B-B14F-4D97-AF65-F5344CB8AC3E}">
        <p14:creationId xmlns:p14="http://schemas.microsoft.com/office/powerpoint/2010/main" val="364428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a:t>
            </a:fld>
            <a:endParaRPr lang="sv-SE"/>
          </a:p>
        </p:txBody>
      </p:sp>
    </p:spTree>
    <p:extLst>
      <p:ext uri="{BB962C8B-B14F-4D97-AF65-F5344CB8AC3E}">
        <p14:creationId xmlns:p14="http://schemas.microsoft.com/office/powerpoint/2010/main" val="221513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Arbetet startar med en tydligt </a:t>
            </a:r>
            <a:r>
              <a:rPr lang="sv-SE" sz="1200" b="1" i="1"/>
              <a:t>fördefinierad </a:t>
            </a:r>
            <a:r>
              <a:rPr lang="sv-SE" sz="1200"/>
              <a:t>vetenskaplig frågeställning. </a:t>
            </a:r>
            <a:r>
              <a:rPr lang="sv-SE" sz="1200" b="1"/>
              <a:t>PICO-ramverket</a:t>
            </a:r>
            <a:r>
              <a:rPr lang="sv-SE" sz="1200"/>
              <a:t> säkerställer att frågeställningens avgränsning blir så tydlig som möjligt (och att den inte är ”data driven”). PICO specificerar den data man vill begära in från utvecklaren av medicinsk teknik. </a:t>
            </a:r>
          </a:p>
          <a:p>
            <a:endParaRPr lang="sv-SE" sz="500"/>
          </a:p>
          <a:p>
            <a:r>
              <a:rPr lang="sv-SE" sz="1200"/>
              <a:t>Varje enskild JCA-utvärdering kommer att innehålla minst en men sannolikt flera olika </a:t>
            </a:r>
            <a:r>
              <a:rPr lang="sv-SE" sz="1200" err="1"/>
              <a:t>PICOs</a:t>
            </a:r>
            <a:r>
              <a:rPr lang="sv-SE" sz="1200"/>
              <a:t> (för att vara inkluderande). Tillsammans utgör dessa </a:t>
            </a:r>
            <a:r>
              <a:rPr lang="sv-SE" sz="1200" err="1"/>
              <a:t>PICOs</a:t>
            </a:r>
            <a:r>
              <a:rPr lang="sv-SE" sz="1200"/>
              <a:t> granskningsomfattningen.</a:t>
            </a:r>
          </a:p>
          <a:p>
            <a:endParaRPr lang="sv-SE" sz="500"/>
          </a:p>
          <a:p>
            <a:r>
              <a:rPr lang="sv-SE" sz="1200"/>
              <a:t>TLV genomför i dagsläget inte strukturerade </a:t>
            </a:r>
            <a:r>
              <a:rPr lang="sv-SE" sz="1200" err="1"/>
              <a:t>PICOs</a:t>
            </a:r>
            <a:r>
              <a:rPr lang="sv-SE" sz="1200"/>
              <a:t>.</a:t>
            </a:r>
          </a:p>
          <a:p>
            <a:pPr marL="0" indent="0">
              <a:buNone/>
            </a:pPr>
            <a:endParaRPr lang="sv-SE" sz="1200"/>
          </a:p>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15</a:t>
            </a:fld>
            <a:endParaRPr lang="sv-SE"/>
          </a:p>
        </p:txBody>
      </p:sp>
    </p:spTree>
    <p:extLst>
      <p:ext uri="{BB962C8B-B14F-4D97-AF65-F5344CB8AC3E}">
        <p14:creationId xmlns:p14="http://schemas.microsoft.com/office/powerpoint/2010/main" val="410379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i="1">
                <a:effectLst/>
              </a:rPr>
              <a:t>”En vetenskaplig sammanställning och beskrivning av en </a:t>
            </a:r>
            <a:r>
              <a:rPr lang="sv-SE" sz="1800" b="1" i="1">
                <a:effectLst/>
              </a:rPr>
              <a:t>jämförande analys </a:t>
            </a:r>
            <a:r>
              <a:rPr lang="sv-SE" sz="1800" i="1">
                <a:effectLst/>
              </a:rPr>
              <a:t>av tillgänglig klinisk evidens för en medicinsk teknik, jämfört med en eller flera andra medicinska tekniker eller befintliga förfaranden” </a:t>
            </a:r>
            <a:r>
              <a:rPr lang="sv-SE" sz="1800" b="1" i="1">
                <a:solidFill>
                  <a:schemeClr val="accent1"/>
                </a:solidFill>
                <a:effectLst/>
              </a:rPr>
              <a:t>→</a:t>
            </a:r>
            <a:r>
              <a:rPr lang="sv-SE" sz="1800" i="1">
                <a:effectLst/>
              </a:rPr>
              <a:t> </a:t>
            </a:r>
            <a:r>
              <a:rPr lang="sv-SE" sz="1800">
                <a:effectLst/>
              </a:rPr>
              <a:t>en utvärdering av </a:t>
            </a:r>
            <a:r>
              <a:rPr lang="sv-SE" sz="1800" b="1">
                <a:effectLst/>
              </a:rPr>
              <a:t>relativ effekt</a:t>
            </a:r>
            <a:endParaRPr lang="sv-SE" sz="1800"/>
          </a:p>
          <a:p>
            <a:pPr>
              <a:lnSpc>
                <a:spcPct val="107000"/>
              </a:lnSpc>
              <a:spcAft>
                <a:spcPts val="800"/>
              </a:spcAft>
            </a:pP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Så vad är en gemensam klinisk utvärdering enligt HTA-förordningen?</a:t>
            </a: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Det är kortfattat en utvärdering av </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relativ effekt baserat på underlag som företaget lämnat in</a:t>
            </a: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00">
                <a:effectLst/>
                <a:latin typeface="Georgia" panose="02040502050405020303" pitchFamily="18" charset="0"/>
                <a:ea typeface="Calibri" panose="020F0502020204030204" pitchFamily="34" charset="0"/>
                <a:cs typeface="Times New Roman" panose="02020603050405020304" pitchFamily="18" charset="0"/>
              </a:rPr>
              <a:t> </a:t>
            </a: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00">
                <a:effectLst/>
                <a:latin typeface="Georgia" panose="02040502050405020303" pitchFamily="18" charset="0"/>
                <a:ea typeface="Calibri" panose="020F0502020204030204" pitchFamily="34" charset="0"/>
                <a:cs typeface="Times New Roman" panose="02020603050405020304" pitchFamily="18" charset="0"/>
              </a:rPr>
              <a:t>Till skillnad från vårt vanliga arbetssätt på TLV kommer </a:t>
            </a:r>
            <a:r>
              <a:rPr lang="sv-SE" sz="1800" kern="100">
                <a:effectLst/>
                <a:latin typeface="Georgia" panose="02040502050405020303" pitchFamily="18" charset="0"/>
                <a:ea typeface="Calibri" panose="020F0502020204030204" pitchFamily="34" charset="0"/>
                <a:cs typeface="Times New Roman" panose="02020603050405020304" pitchFamily="18" charset="0"/>
              </a:rPr>
              <a:t>dokumentationen som </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företaget </a:t>
            </a:r>
            <a:r>
              <a:rPr lang="sv-SE" sz="1800" kern="100">
                <a:effectLst/>
                <a:latin typeface="Georgia" panose="02040502050405020303" pitchFamily="18" charset="0"/>
                <a:ea typeface="Calibri" panose="020F0502020204030204" pitchFamily="34" charset="0"/>
                <a:cs typeface="Times New Roman" panose="02020603050405020304" pitchFamily="18" charset="0"/>
              </a:rPr>
              <a:t>lämnar in samt själva analysen av relativ effekt att utgå </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från </a:t>
            </a:r>
            <a:r>
              <a:rPr lang="sv-SE" sz="1800" kern="100">
                <a:effectLst/>
                <a:latin typeface="Georgia" panose="02040502050405020303" pitchFamily="18" charset="0"/>
                <a:ea typeface="Calibri" panose="020F0502020204030204" pitchFamily="34" charset="0"/>
                <a:cs typeface="Times New Roman" panose="02020603050405020304" pitchFamily="18" charset="0"/>
              </a:rPr>
              <a:t>en </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granskningsomfattning (dvs ett eller flera PICO) </a:t>
            </a:r>
            <a:r>
              <a:rPr lang="sv-SE" sz="1800" kern="100">
                <a:effectLst/>
                <a:latin typeface="Georgia" panose="02040502050405020303" pitchFamily="18" charset="0"/>
                <a:ea typeface="Calibri" panose="020F0502020204030204" pitchFamily="34" charset="0"/>
                <a:cs typeface="Times New Roman" panose="02020603050405020304" pitchFamily="18" charset="0"/>
              </a:rPr>
              <a:t>som överenskommits mellan medlemsstaterna </a:t>
            </a:r>
          </a:p>
          <a:p>
            <a:pPr>
              <a:lnSpc>
                <a:spcPct val="107000"/>
              </a:lnSpc>
              <a:spcAft>
                <a:spcPts val="800"/>
              </a:spcAft>
            </a:pPr>
            <a:r>
              <a:rPr lang="sv-SE" sz="1800" b="1" kern="100">
                <a:effectLst/>
                <a:latin typeface="Georgia" panose="02040502050405020303" pitchFamily="18" charset="0"/>
                <a:ea typeface="Calibri" panose="020F0502020204030204" pitchFamily="34" charset="0"/>
                <a:cs typeface="Times New Roman" panose="02020603050405020304" pitchFamily="18" charset="0"/>
              </a:rPr>
              <a:t> </a:t>
            </a: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00">
                <a:effectLst/>
                <a:latin typeface="Georgia" panose="02040502050405020303" pitchFamily="18" charset="0"/>
                <a:ea typeface="Calibri" panose="020F0502020204030204" pitchFamily="34" charset="0"/>
                <a:cs typeface="Times New Roman" panose="02020603050405020304" pitchFamily="18" charset="0"/>
              </a:rPr>
              <a:t>Vi på TLV kommer att arbeta med att ta fram </a:t>
            </a:r>
            <a:r>
              <a:rPr lang="sv-SE" sz="1800" kern="100">
                <a:effectLst/>
                <a:latin typeface="Georgia" panose="02040502050405020303" pitchFamily="18" charset="0"/>
                <a:ea typeface="Calibri" panose="020F0502020204030204" pitchFamily="34" charset="0"/>
                <a:cs typeface="Times New Roman" panose="02020603050405020304" pitchFamily="18" charset="0"/>
              </a:rPr>
              <a:t>PICO som återspeglar TLV:s behov vad gäller uppgifter och analyser som ska lämnas in av företaget vid JCA </a:t>
            </a:r>
          </a:p>
          <a:p>
            <a:pPr marL="342900" lvl="0" indent="-342900">
              <a:lnSpc>
                <a:spcPct val="107000"/>
              </a:lnSpc>
              <a:spcAft>
                <a:spcPts val="800"/>
              </a:spcAft>
              <a:buFont typeface="Georgia" panose="02040502050405020303" pitchFamily="18" charset="0"/>
              <a:buChar char="-"/>
            </a:pPr>
            <a:r>
              <a:rPr lang="sv-SE" sz="1800" kern="100">
                <a:effectLst/>
                <a:latin typeface="Georgia" panose="02040502050405020303" pitchFamily="18" charset="0"/>
                <a:ea typeface="Calibri" panose="020F0502020204030204" pitchFamily="34" charset="0"/>
                <a:cs typeface="Times New Roman" panose="02020603050405020304" pitchFamily="18" charset="0"/>
              </a:rPr>
              <a:t>Uppskattningsvis kommer vi behöva ta fram cirka 25 PICO under 2025</a:t>
            </a: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 </a:t>
            </a: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TLV genomför i dagsläget inte strukturerade </a:t>
            </a:r>
            <a:r>
              <a:rPr lang="sv-SE" sz="1800" kern="100" err="1">
                <a:effectLst/>
                <a:latin typeface="Georgia" panose="02040502050405020303" pitchFamily="18" charset="0"/>
                <a:ea typeface="Calibri" panose="020F0502020204030204" pitchFamily="34" charset="0"/>
                <a:cs typeface="Times New Roman" panose="02020603050405020304" pitchFamily="18" charset="0"/>
              </a:rPr>
              <a:t>PICOs</a:t>
            </a:r>
            <a:r>
              <a:rPr lang="sv-SE" sz="1800" kern="100">
                <a:effectLst/>
                <a:latin typeface="Georgia" panose="02040502050405020303" pitchFamily="18" charset="0"/>
                <a:ea typeface="Calibri" panose="020F0502020204030204" pitchFamily="34" charset="0"/>
                <a:cs typeface="Times New Roman" panose="02020603050405020304" pitchFamily="18" charset="0"/>
              </a:rPr>
              <a:t> så en PICO-process håller på och utvecklas </a:t>
            </a:r>
            <a:br>
              <a:rPr lang="sv-SE" sz="1800" kern="100">
                <a:effectLst/>
                <a:latin typeface="Georgia" panose="02040502050405020303" pitchFamily="18" charset="0"/>
                <a:ea typeface="Calibri" panose="020F0502020204030204" pitchFamily="34" charset="0"/>
                <a:cs typeface="Times New Roman" panose="02020603050405020304" pitchFamily="18" charset="0"/>
              </a:rPr>
            </a:br>
            <a:r>
              <a:rPr lang="sv-SE" sz="1800" kern="100">
                <a:effectLst/>
                <a:latin typeface="Georgia" panose="02040502050405020303" pitchFamily="18" charset="0"/>
                <a:ea typeface="Calibri" panose="020F0502020204030204" pitchFamily="34" charset="0"/>
                <a:cs typeface="Times New Roman" panose="02020603050405020304" pitchFamily="18" charset="0"/>
              </a:rPr>
              <a:t>på TLV – dessutom kommer medarbetarna som kommer beröras av detta behöva kompetensutveckla sig för att kunna ha förmåga att delta i PICO-arbetet nationellt och på EU-nivå </a:t>
            </a: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Såsom jag nämnde tidigare kommer företaget att behöva följa en del krav kring vilket underlag som ska skickas in. </a:t>
            </a:r>
            <a:r>
              <a:rPr lang="sv-SE" sz="1800" kern="100" err="1">
                <a:effectLst/>
                <a:latin typeface="Georgia" panose="02040502050405020303" pitchFamily="18" charset="0"/>
                <a:ea typeface="Calibri" panose="020F0502020204030204" pitchFamily="34" charset="0"/>
                <a:cs typeface="Times New Roman" panose="02020603050405020304" pitchFamily="18" charset="0"/>
              </a:rPr>
              <a:t>Bla</a:t>
            </a:r>
            <a:r>
              <a:rPr lang="sv-SE" sz="1800" kern="100">
                <a:effectLst/>
                <a:latin typeface="Georgia" panose="02040502050405020303" pitchFamily="18" charset="0"/>
                <a:ea typeface="Calibri" panose="020F0502020204030204" pitchFamily="34" charset="0"/>
                <a:cs typeface="Times New Roman" panose="02020603050405020304" pitchFamily="18" charset="0"/>
              </a:rPr>
              <a:t> kommer företagets underlag att inkludera en systematisk översikt över kliniska studier (registreringsstudier, MEDLINE, </a:t>
            </a:r>
            <a:r>
              <a:rPr lang="sv-SE" sz="1800" kern="100" err="1">
                <a:effectLst/>
                <a:latin typeface="Georgia" panose="02040502050405020303" pitchFamily="18" charset="0"/>
                <a:ea typeface="Calibri" panose="020F0502020204030204" pitchFamily="34" charset="0"/>
                <a:cs typeface="Times New Roman" panose="02020603050405020304" pitchFamily="18" charset="0"/>
              </a:rPr>
              <a:t>Cochrane</a:t>
            </a:r>
            <a:r>
              <a:rPr lang="sv-SE" sz="1800" kern="100">
                <a:effectLst/>
                <a:latin typeface="Georgia" panose="02040502050405020303" pitchFamily="18" charset="0"/>
                <a:ea typeface="Calibri" panose="020F0502020204030204" pitchFamily="34" charset="0"/>
                <a:cs typeface="Times New Roman" panose="02020603050405020304" pitchFamily="18" charset="0"/>
              </a:rPr>
              <a:t>, Clinical </a:t>
            </a:r>
            <a:r>
              <a:rPr lang="sv-SE" sz="1800" kern="100" err="1">
                <a:effectLst/>
                <a:latin typeface="Georgia" panose="02040502050405020303" pitchFamily="18" charset="0"/>
                <a:ea typeface="Calibri" panose="020F0502020204030204" pitchFamily="34" charset="0"/>
                <a:cs typeface="Times New Roman" panose="02020603050405020304" pitchFamily="18" charset="0"/>
              </a:rPr>
              <a:t>trials</a:t>
            </a:r>
            <a:r>
              <a:rPr lang="sv-SE" sz="1800" kern="100">
                <a:effectLst/>
                <a:latin typeface="Georgia" panose="02040502050405020303" pitchFamily="18" charset="0"/>
                <a:ea typeface="Calibri" panose="020F0502020204030204" pitchFamily="34" charset="0"/>
                <a:cs typeface="Times New Roman" panose="02020603050405020304" pitchFamily="18" charset="0"/>
              </a:rPr>
              <a:t> </a:t>
            </a:r>
            <a:r>
              <a:rPr lang="sv-SE" sz="1800" kern="100" err="1">
                <a:effectLst/>
                <a:latin typeface="Georgia" panose="02040502050405020303" pitchFamily="18" charset="0"/>
                <a:ea typeface="Calibri" panose="020F0502020204030204" pitchFamily="34" charset="0"/>
                <a:cs typeface="Times New Roman" panose="02020603050405020304" pitchFamily="18" charset="0"/>
              </a:rPr>
              <a:t>database</a:t>
            </a:r>
            <a:r>
              <a:rPr lang="sv-SE" sz="1800" kern="100">
                <a:effectLst/>
                <a:latin typeface="Georgia" panose="02040502050405020303" pitchFamily="18" charset="0"/>
                <a:ea typeface="Calibri" panose="020F0502020204030204" pitchFamily="34" charset="0"/>
                <a:cs typeface="Times New Roman" panose="02020603050405020304" pitchFamily="18" charset="0"/>
              </a:rPr>
              <a:t>, registerdata mm) - TLV behöver därmed stärka kompetensen kring vad en systematisk översikt är och hur systematiska översikter bedöms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16</a:t>
            </a:fld>
            <a:endParaRPr lang="sv-SE"/>
          </a:p>
        </p:txBody>
      </p:sp>
    </p:spTree>
    <p:extLst>
      <p:ext uri="{BB962C8B-B14F-4D97-AF65-F5344CB8AC3E}">
        <p14:creationId xmlns:p14="http://schemas.microsoft.com/office/powerpoint/2010/main" val="424197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Segoe UI" panose="020B0502040204020203" pitchFamily="34" charset="0"/>
              </a:rPr>
              <a:t>*HTAR-arbetsgruppen som jobbar med interna förberedelser. </a:t>
            </a:r>
            <a:br>
              <a:rPr lang="sv-SE" sz="1800">
                <a:effectLst/>
                <a:latin typeface="Segoe UI" panose="020B0502040204020203" pitchFamily="34" charset="0"/>
              </a:rPr>
            </a:br>
            <a:r>
              <a:rPr lang="sv-SE" sz="1800">
                <a:effectLst/>
                <a:latin typeface="Segoe UI" panose="020B0502040204020203" pitchFamily="34" charset="0"/>
              </a:rPr>
              <a:t>*EUnetHAT21-gruppen som jobbar med EUnetHAT21-dokumenten och försöker förstå processerna (PICO, JCA) utifrån det arbete som bedrivs med </a:t>
            </a:r>
            <a:r>
              <a:rPr lang="sv-SE" sz="1800" err="1">
                <a:effectLst/>
                <a:latin typeface="Segoe UI" panose="020B0502040204020203" pitchFamily="34" charset="0"/>
              </a:rPr>
              <a:t>mock</a:t>
            </a:r>
            <a:r>
              <a:rPr lang="sv-SE" sz="1800">
                <a:effectLst/>
                <a:latin typeface="Segoe UI" panose="020B0502040204020203" pitchFamily="34" charset="0"/>
              </a:rPr>
              <a:t> </a:t>
            </a:r>
            <a:r>
              <a:rPr lang="sv-SE" sz="1800" err="1">
                <a:effectLst/>
                <a:latin typeface="Segoe UI" panose="020B0502040204020203" pitchFamily="34" charset="0"/>
              </a:rPr>
              <a:t>PICOs</a:t>
            </a:r>
            <a:r>
              <a:rPr lang="sv-SE" sz="1800">
                <a:effectLst/>
                <a:latin typeface="Segoe UI" panose="020B0502040204020203" pitchFamily="34" charset="0"/>
              </a:rPr>
              <a:t> och </a:t>
            </a:r>
            <a:r>
              <a:rPr lang="sv-SE" sz="1800" err="1">
                <a:effectLst/>
                <a:latin typeface="Segoe UI" panose="020B0502040204020203" pitchFamily="34" charset="0"/>
              </a:rPr>
              <a:t>medtek-JCAer</a:t>
            </a:r>
            <a:br>
              <a:rPr lang="sv-SE" sz="1800">
                <a:effectLst/>
                <a:latin typeface="Segoe UI" panose="020B0502040204020203" pitchFamily="34" charset="0"/>
              </a:rPr>
            </a:br>
            <a:r>
              <a:rPr lang="sv-SE" sz="1800">
                <a:effectLst/>
                <a:latin typeface="Segoe UI" panose="020B0502040204020203" pitchFamily="34" charset="0"/>
              </a:rPr>
              <a:t>*Juristerna arbetar mot departementet för att se hur arbetet kommer att fungera med svensk lagstiftning</a:t>
            </a:r>
            <a:br>
              <a:rPr lang="sv-SE" sz="1800">
                <a:effectLst/>
                <a:latin typeface="Segoe UI" panose="020B0502040204020203" pitchFamily="34" charset="0"/>
              </a:rPr>
            </a:br>
            <a:r>
              <a:rPr lang="sv-SE" sz="1800">
                <a:effectLst/>
                <a:latin typeface="Segoe UI" panose="020B0502040204020203" pitchFamily="34" charset="0"/>
              </a:rPr>
              <a:t>*Deltagare i samordningsgruppen ansvarar för att stämma av de frågor som tas upp i CG mot myndigheten</a:t>
            </a:r>
            <a:endParaRPr lang="sv-SE" sz="1800">
              <a:effectLst/>
              <a:latin typeface="Arial"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18</a:t>
            </a:fld>
            <a:endParaRPr lang="sv-SE"/>
          </a:p>
        </p:txBody>
      </p:sp>
    </p:spTree>
    <p:extLst>
      <p:ext uri="{BB962C8B-B14F-4D97-AF65-F5344CB8AC3E}">
        <p14:creationId xmlns:p14="http://schemas.microsoft.com/office/powerpoint/2010/main" val="165240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
                <a:srgbClr val="0087A9"/>
              </a:buClr>
              <a:buSzTx/>
              <a:buFont typeface="Arial"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Granskningen</a:t>
            </a:r>
            <a:r>
              <a:rPr lang="sv-SE" sz="1800">
                <a:solidFill>
                  <a:prstClr val="black"/>
                </a:solidFill>
                <a:latin typeface="Arial"/>
              </a:rPr>
              <a:t> kommer</a:t>
            </a:r>
            <a:r>
              <a:rPr kumimoji="0" lang="sv-SE" sz="1800" b="0" i="0" u="none" strike="noStrike" kern="1200" cap="none" spc="0" normalizeH="0" baseline="0" noProof="0">
                <a:ln>
                  <a:noFill/>
                </a:ln>
                <a:solidFill>
                  <a:prstClr val="black"/>
                </a:solidFill>
                <a:effectLst/>
                <a:uLnTx/>
                <a:uFillTx/>
                <a:latin typeface="Arial"/>
                <a:ea typeface="+mn-ea"/>
                <a:cs typeface="+mn-cs"/>
              </a:rPr>
              <a:t> att g</a:t>
            </a:r>
            <a:r>
              <a:rPr lang="sv-SE" sz="1800" err="1">
                <a:solidFill>
                  <a:prstClr val="black"/>
                </a:solidFill>
                <a:latin typeface="Arial"/>
              </a:rPr>
              <a:t>enomf</a:t>
            </a:r>
            <a:r>
              <a:rPr kumimoji="0" lang="sv-SE" sz="1800" b="0" i="0" u="none" strike="noStrike" kern="1200" cap="none" spc="0" normalizeH="0" baseline="0" noProof="0">
                <a:ln>
                  <a:noFill/>
                </a:ln>
                <a:solidFill>
                  <a:prstClr val="black"/>
                </a:solidFill>
                <a:effectLst/>
                <a:uLnTx/>
                <a:uFillTx/>
                <a:latin typeface="Arial"/>
                <a:ea typeface="+mn-ea"/>
                <a:cs typeface="+mn-cs"/>
              </a:rPr>
              <a:t>öras av en </a:t>
            </a:r>
            <a:r>
              <a:rPr kumimoji="0" lang="sv-SE" sz="1800" b="1" i="0" u="none" strike="noStrike" kern="1200" cap="none" spc="0" normalizeH="0" baseline="0" noProof="0">
                <a:ln>
                  <a:noFill/>
                </a:ln>
                <a:solidFill>
                  <a:prstClr val="black"/>
                </a:solidFill>
                <a:effectLst/>
                <a:uLnTx/>
                <a:uFillTx/>
                <a:latin typeface="Arial"/>
                <a:ea typeface="+mn-ea"/>
                <a:cs typeface="+mn-cs"/>
              </a:rPr>
              <a:t>assessor</a:t>
            </a:r>
            <a:r>
              <a:rPr kumimoji="0" lang="sv-SE" sz="1800" b="0" i="0" u="none" strike="noStrike" kern="1200" cap="none" spc="0" normalizeH="0" baseline="0" noProof="0">
                <a:ln>
                  <a:noFill/>
                </a:ln>
                <a:solidFill>
                  <a:prstClr val="black"/>
                </a:solidFill>
                <a:effectLst/>
                <a:uLnTx/>
                <a:uFillTx/>
                <a:latin typeface="Arial"/>
                <a:ea typeface="+mn-ea"/>
                <a:cs typeface="+mn-cs"/>
              </a:rPr>
              <a:t> och en </a:t>
            </a:r>
            <a:r>
              <a:rPr kumimoji="0" lang="sv-SE" sz="1800" b="1" i="0" u="none" strike="noStrike" kern="1200" cap="none" spc="0" normalizeH="0" baseline="0" noProof="0">
                <a:ln>
                  <a:noFill/>
                </a:ln>
                <a:solidFill>
                  <a:prstClr val="black"/>
                </a:solidFill>
                <a:effectLst/>
                <a:uLnTx/>
                <a:uFillTx/>
                <a:latin typeface="Arial"/>
                <a:ea typeface="+mn-ea"/>
                <a:cs typeface="+mn-cs"/>
              </a:rPr>
              <a:t>co-assessor</a:t>
            </a:r>
            <a:r>
              <a:rPr kumimoji="0" lang="sv-SE" sz="1800" b="0" i="0" u="none" strike="noStrike" kern="1200" cap="none" spc="0" normalizeH="0" baseline="0" noProof="0">
                <a:ln>
                  <a:noFill/>
                </a:ln>
                <a:solidFill>
                  <a:prstClr val="black"/>
                </a:solidFill>
                <a:effectLst/>
                <a:uLnTx/>
                <a:uFillTx/>
                <a:latin typeface="Arial"/>
                <a:ea typeface="+mn-ea"/>
                <a:cs typeface="+mn-cs"/>
              </a:rPr>
              <a:t> från olika medlemsländer enligt metoder som beskrivs av gemensamma metodologiska riktlinjer</a:t>
            </a:r>
            <a:endParaRPr kumimoji="0" lang="sv-SE" sz="1400" b="0" i="0" u="none" strike="noStrike" kern="1200" cap="none" spc="0" normalizeH="0" baseline="0" noProof="0">
              <a:ln>
                <a:noFill/>
              </a:ln>
              <a:solidFill>
                <a:prstClr val="black"/>
              </a:solidFill>
              <a:effectLst/>
              <a:uLnTx/>
              <a:uFillTx/>
              <a:latin typeface="Arial"/>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Övriga länder har möjlighet att agera granskare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sv-SE" sz="1400">
                <a:solidFill>
                  <a:prstClr val="black"/>
                </a:solidFill>
                <a:latin typeface="Arial"/>
              </a:rPr>
              <a:t>Bygger på att medlemsländerna frivilligt bidrar som assessor/co-assessor</a:t>
            </a:r>
            <a:endParaRPr kumimoji="0" lang="sv-SE" sz="105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87A9"/>
              </a:buClr>
              <a:buSzTx/>
              <a:buFont typeface="Arial"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Kliniska data kommer värderas</a:t>
            </a: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a:lnSpc>
                <a:spcPct val="107000"/>
              </a:lnSpc>
              <a:spcAft>
                <a:spcPts val="800"/>
              </a:spcAft>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8823F-0476-4F25-B72F-5435F3D58D8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07705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spcBef>
                <a:spcPts val="300"/>
              </a:spcBef>
              <a:spcAft>
                <a:spcPts val="300"/>
              </a:spcAft>
            </a:pPr>
            <a:r>
              <a:rPr lang="sv-SE" sz="2000">
                <a:latin typeface="Arial (Rubriker)"/>
              </a:rPr>
              <a:t>TLV behöver stärka kompetensen inom vissa områden genom utbildning eller rekrytering</a:t>
            </a:r>
          </a:p>
          <a:p>
            <a:pPr>
              <a:lnSpc>
                <a:spcPct val="120000"/>
              </a:lnSpc>
              <a:spcBef>
                <a:spcPts val="300"/>
              </a:spcBef>
              <a:spcAft>
                <a:spcPts val="300"/>
              </a:spcAft>
            </a:pPr>
            <a:r>
              <a:rPr lang="sv-SE" sz="1800">
                <a:latin typeface="Arial (Rubriker)"/>
              </a:rPr>
              <a:t>En del av den metodik som kommer användas för utvärdering av studier är inte standard vid TLV (</a:t>
            </a:r>
            <a:r>
              <a:rPr lang="sv-SE" sz="1800" err="1">
                <a:latin typeface="Arial (Rubriker)"/>
              </a:rPr>
              <a:t>RoB</a:t>
            </a:r>
            <a:r>
              <a:rPr lang="sv-SE" sz="1800">
                <a:latin typeface="Arial (Rubriker)"/>
              </a:rPr>
              <a:t>/ROBIN, GRADE och systematiska litteraturöversikter)</a:t>
            </a:r>
          </a:p>
          <a:p>
            <a:pPr marL="342900" marR="0" lvl="0" indent="-342900" algn="l" defTabSz="914400" rtl="0" eaLnBrk="1" fontAlgn="auto" latinLnBrk="0" hangingPunct="1">
              <a:lnSpc>
                <a:spcPct val="100000"/>
              </a:lnSpc>
              <a:spcBef>
                <a:spcPct val="20000"/>
              </a:spcBef>
              <a:spcAft>
                <a:spcPts val="0"/>
              </a:spcAft>
              <a:buClr>
                <a:srgbClr val="0087A9"/>
              </a:buClr>
              <a:buSzTx/>
              <a:buFont typeface="Arial" pitchFamily="34" charset="0"/>
              <a:buChar char="•"/>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87A9"/>
              </a:buClr>
              <a:buSzTx/>
              <a:buFont typeface="Arial" pitchFamily="34" charset="0"/>
              <a:buChar char="•"/>
              <a:tabLst/>
              <a:defRPr/>
            </a:pP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a:lnSpc>
                <a:spcPct val="107000"/>
              </a:lnSpc>
              <a:spcAft>
                <a:spcPts val="800"/>
              </a:spcAft>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8823F-0476-4F25-B72F-5435F3D58D8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578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2</a:t>
            </a:fld>
            <a:endParaRPr lang="sv-SE"/>
          </a:p>
        </p:txBody>
      </p:sp>
    </p:spTree>
    <p:extLst>
      <p:ext uri="{BB962C8B-B14F-4D97-AF65-F5344CB8AC3E}">
        <p14:creationId xmlns:p14="http://schemas.microsoft.com/office/powerpoint/2010/main" val="9233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6</a:t>
            </a:fld>
            <a:endParaRPr lang="sv-SE"/>
          </a:p>
        </p:txBody>
      </p:sp>
    </p:spTree>
    <p:extLst>
      <p:ext uri="{BB962C8B-B14F-4D97-AF65-F5344CB8AC3E}">
        <p14:creationId xmlns:p14="http://schemas.microsoft.com/office/powerpoint/2010/main" val="366034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spcAft>
                <a:spcPts val="600"/>
              </a:spcAft>
              <a:buNone/>
            </a:pPr>
            <a:r>
              <a:rPr lang="sv-SE" sz="1200" b="1"/>
              <a:t>HTA-R artikel 7.1c-d</a:t>
            </a:r>
          </a:p>
          <a:p>
            <a:pPr marL="0" indent="0">
              <a:spcAft>
                <a:spcPts val="600"/>
              </a:spcAft>
              <a:buNone/>
            </a:pPr>
            <a:r>
              <a:rPr lang="sv-SE" sz="1200"/>
              <a:t>Medicintekniska produkter som tillhör </a:t>
            </a:r>
            <a:r>
              <a:rPr lang="sv-SE" sz="1200" b="1"/>
              <a:t>klasserna </a:t>
            </a:r>
            <a:r>
              <a:rPr lang="sv-SE" sz="1200" b="1" err="1"/>
              <a:t>IIb</a:t>
            </a:r>
            <a:r>
              <a:rPr lang="sv-SE" sz="1200" b="1"/>
              <a:t> eller III</a:t>
            </a:r>
            <a:r>
              <a:rPr lang="sv-SE" sz="1200"/>
              <a:t> enligt artikel 51 i förordning (EU) 2017/745 och för vilka de relevanta expertpanelerna har lämnat ett vetenskapligt yttrande inom ramen för förfarandet för samråd vid klinisk utvärdering enligt artikel 54 i den förordningen, om inte annat följer av urvalet enligt punkt 4 i den här artikeln.</a:t>
            </a:r>
          </a:p>
          <a:p>
            <a:pPr marL="0" indent="0">
              <a:spcAft>
                <a:spcPts val="600"/>
              </a:spcAft>
              <a:buNone/>
            </a:pPr>
            <a:r>
              <a:rPr lang="sv-SE" sz="1200"/>
              <a:t>Medicintekniska produkter för in vitro-diagnostik som tillhör </a:t>
            </a:r>
            <a:r>
              <a:rPr lang="sv-SE" sz="1200" b="1"/>
              <a:t>klass D</a:t>
            </a:r>
            <a:r>
              <a:rPr lang="sv-SE" sz="1200"/>
              <a:t> enligt artikel 47 i förordning (EU) 2017/746 och för vilka de relevanta expertpanelerna har lämnat sina synpunkter inom ramen för förfarandet i artikel 48.6 i den förordningen, om inte annat följer av det val som görs enligt punkt 4 i den här artikeln. </a:t>
            </a:r>
          </a:p>
          <a:p>
            <a:pPr marL="0" indent="0">
              <a:spcAft>
                <a:spcPts val="600"/>
              </a:spcAft>
              <a:buNone/>
            </a:pPr>
            <a:endParaRPr lang="sv-SE" sz="1200" b="1"/>
          </a:p>
          <a:p>
            <a:pPr marL="0" indent="0">
              <a:spcAft>
                <a:spcPts val="600"/>
              </a:spcAft>
              <a:buNone/>
            </a:pPr>
            <a:r>
              <a:rPr lang="sv-SE" sz="1200" b="1"/>
              <a:t>HTA-R artikel 7.4</a:t>
            </a:r>
          </a:p>
          <a:p>
            <a:pPr marL="0" indent="0">
              <a:spcAft>
                <a:spcPts val="600"/>
              </a:spcAft>
              <a:buNone/>
            </a:pPr>
            <a:r>
              <a:rPr lang="sv-SE" sz="1200"/>
              <a:t>medicintekniska produkter och medicintekniska produkter för in vitro-diagnostik som avses i punkt 1 c och d väljs ut för en gemensam klinisk granskning på grundval av ett eller flera av följande </a:t>
            </a:r>
            <a:r>
              <a:rPr lang="sv-SE" sz="1200" b="1"/>
              <a:t>kriterier:</a:t>
            </a:r>
          </a:p>
          <a:p>
            <a:pPr marL="0" indent="0">
              <a:spcAft>
                <a:spcPts val="600"/>
              </a:spcAft>
              <a:buNone/>
            </a:pPr>
            <a:r>
              <a:rPr lang="sv-SE" sz="1200"/>
              <a:t>a) Icke tillgodosedda medicinska behov.</a:t>
            </a:r>
          </a:p>
          <a:p>
            <a:pPr marL="0" indent="0">
              <a:spcAft>
                <a:spcPts val="600"/>
              </a:spcAft>
              <a:buNone/>
            </a:pPr>
            <a:r>
              <a:rPr lang="sv-SE" sz="1200"/>
              <a:t>b) Att produkten är den första av sitt slag.</a:t>
            </a:r>
          </a:p>
          <a:p>
            <a:pPr marL="0" indent="0">
              <a:spcAft>
                <a:spcPts val="600"/>
              </a:spcAft>
              <a:buNone/>
            </a:pPr>
            <a:r>
              <a:rPr lang="sv-SE" sz="1200"/>
              <a:t>c) Potentiella effekter på patienter, folkhälsan eller hälso- och sjukvårdssystemen.</a:t>
            </a:r>
          </a:p>
          <a:p>
            <a:pPr marL="0" indent="0">
              <a:spcAft>
                <a:spcPts val="600"/>
              </a:spcAft>
              <a:buNone/>
            </a:pPr>
            <a:r>
              <a:rPr lang="sv-SE" sz="1200"/>
              <a:t>d) Inkludering av programvara som använder artificiell intelligens, teknik för maskininlärning eller algoritmer.</a:t>
            </a:r>
          </a:p>
          <a:p>
            <a:pPr marL="0" indent="0">
              <a:spcAft>
                <a:spcPts val="600"/>
              </a:spcAft>
              <a:buNone/>
            </a:pPr>
            <a:r>
              <a:rPr lang="sv-SE" sz="1200"/>
              <a:t>e) Betydande gränsöverskridande karaktär.</a:t>
            </a:r>
          </a:p>
          <a:p>
            <a:pPr marL="0" indent="0">
              <a:spcAft>
                <a:spcPts val="600"/>
              </a:spcAft>
              <a:buNone/>
            </a:pPr>
            <a:r>
              <a:rPr lang="sv-SE" sz="1200"/>
              <a:t>f) Stort mervärde i hela unionen.</a:t>
            </a:r>
          </a:p>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7</a:t>
            </a:fld>
            <a:endParaRPr lang="sv-SE"/>
          </a:p>
        </p:txBody>
      </p:sp>
    </p:spTree>
    <p:extLst>
      <p:ext uri="{BB962C8B-B14F-4D97-AF65-F5344CB8AC3E}">
        <p14:creationId xmlns:p14="http://schemas.microsoft.com/office/powerpoint/2010/main" val="120289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Här ser ni att TLV deltar aktivt i det gemensamma arbetet på EU-nivå.</a:t>
            </a:r>
          </a:p>
          <a:p>
            <a:pPr>
              <a:lnSpc>
                <a:spcPct val="107000"/>
              </a:lnSpc>
              <a:spcAft>
                <a:spcPts val="800"/>
              </a:spcAft>
            </a:pPr>
            <a:r>
              <a:rPr lang="sv-SE" sz="1800" b="1" kern="100">
                <a:effectLst/>
                <a:latin typeface="Georgia" panose="02040502050405020303" pitchFamily="18" charset="0"/>
                <a:ea typeface="Calibri" panose="020F0502020204030204" pitchFamily="34" charset="0"/>
                <a:cs typeface="Times New Roman" panose="02020603050405020304" pitchFamily="18" charset="0"/>
              </a:rPr>
              <a:t>TLV är representerade i medlemsstaternas samordningsgrupp och dess fyra subgrupper.</a:t>
            </a: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TLV är medlem i samordningsgruppen, som är gruppen som ska övervaka och kvalitetssäkra arbetet med HTA-förordningen.  och TLV är även representerade i de fyra subgrupperna som </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styr arbetet inom HTA förordningen samt i genomförande </a:t>
            </a:r>
            <a:r>
              <a:rPr lang="sv-SE" sz="1800" b="1" kern="100" err="1">
                <a:effectLst/>
                <a:latin typeface="Georgia" panose="02040502050405020303" pitchFamily="18" charset="0"/>
                <a:ea typeface="Calibri" panose="020F0502020204030204" pitchFamily="34" charset="0"/>
                <a:cs typeface="Times New Roman" panose="02020603050405020304" pitchFamily="18" charset="0"/>
              </a:rPr>
              <a:t>kommitéen</a:t>
            </a:r>
            <a:r>
              <a:rPr lang="sv-SE" sz="1800" b="1" kern="100">
                <a:effectLst/>
                <a:latin typeface="Georgia" panose="02040502050405020303" pitchFamily="18" charset="0"/>
                <a:ea typeface="Calibri" panose="020F0502020204030204" pitchFamily="34" charset="0"/>
                <a:cs typeface="Times New Roman" panose="02020603050405020304" pitchFamily="18" charset="0"/>
              </a:rPr>
              <a:t> för HTA-förordningen.</a:t>
            </a:r>
            <a:endParaRPr lang="sv-SE" sz="1800" kern="10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r>
              <a:rPr lang="sv-SE" sz="1800" kern="100">
                <a:effectLst/>
                <a:latin typeface="Georgia" panose="02040502050405020303" pitchFamily="18" charset="0"/>
                <a:ea typeface="Calibri" panose="020F0502020204030204" pitchFamily="34" charset="0"/>
                <a:cs typeface="Times New Roman" panose="02020603050405020304" pitchFamily="18" charset="0"/>
              </a:rPr>
              <a:t>Vi har flest representanter i metod subgruppen och i JCA-subgruppen vilka är de subgrupper som bland annat tar fram metod och process riktlinjer för olika moment i JCA-processen. </a:t>
            </a:r>
          </a:p>
          <a:p>
            <a:pPr>
              <a:lnSpc>
                <a:spcPct val="120000"/>
              </a:lnSpc>
              <a:spcAft>
                <a:spcPts val="300"/>
              </a:spcAft>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8823F-0476-4F25-B72F-5435F3D58D85}"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287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9</a:t>
            </a:fld>
            <a:endParaRPr lang="sv-SE"/>
          </a:p>
        </p:txBody>
      </p:sp>
    </p:spTree>
    <p:extLst>
      <p:ext uri="{BB962C8B-B14F-4D97-AF65-F5344CB8AC3E}">
        <p14:creationId xmlns:p14="http://schemas.microsoft.com/office/powerpoint/2010/main" val="90287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548823F-0476-4F25-B72F-5435F3D58D85}" type="slidenum">
              <a:rPr lang="sv-SE" smtClean="0"/>
              <a:t>10</a:t>
            </a:fld>
            <a:endParaRPr lang="sv-SE"/>
          </a:p>
        </p:txBody>
      </p:sp>
    </p:spTree>
    <p:extLst>
      <p:ext uri="{BB962C8B-B14F-4D97-AF65-F5344CB8AC3E}">
        <p14:creationId xmlns:p14="http://schemas.microsoft.com/office/powerpoint/2010/main" val="366996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3123306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Först tänkte vi börja med den här bilden som är väldigt viktig för att tydliggöra skillnaderna mellan vad det är som ska göras inom ramen för JCA jämfört med EMAs arbete, och vilka överlapp finns mellan JCA-utvärderingen och det som TLV redan gör idag, samt vad som inte ingår? </a:t>
            </a:r>
          </a:p>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EMA:  </a:t>
            </a:r>
          </a:p>
          <a:p>
            <a:pPr marL="0" marR="0">
              <a:spcBef>
                <a:spcPts val="0"/>
              </a:spcBef>
              <a:spcAft>
                <a:spcPts val="0"/>
              </a:spcAft>
            </a:pPr>
            <a:r>
              <a:rPr lang="sv-SE" sz="1800">
                <a:effectLst/>
                <a:latin typeface="Calibri" panose="020F0502020204030204" pitchFamily="34" charset="0"/>
              </a:rPr>
              <a:t>Inom ramen för HTAR…..</a:t>
            </a:r>
          </a:p>
          <a:p>
            <a:pPr marL="0" marR="0">
              <a:spcBef>
                <a:spcPts val="0"/>
              </a:spcBef>
              <a:spcAft>
                <a:spcPts val="0"/>
              </a:spcAft>
            </a:pPr>
            <a:r>
              <a:rPr lang="sv-SE" sz="1800">
                <a:effectLst/>
                <a:latin typeface="Calibri" panose="020F0502020204030204" pitchFamily="34" charset="0"/>
              </a:rPr>
              <a:t>Arbetet kommer mynna ut i en JCA-rapport som MS ska ta vederbörlig hänsyn till. </a:t>
            </a:r>
          </a:p>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På TLV idag så tittar vi också självklart på den relativa effekten av ett läkemedel eller medicinteknisk produkt, inte minst vid indirekta jämförelser kan detta vara en stor del av vår utredning. Men som ni vet så  utövar TLV värdebaserad prissättning med hälsoekonomi, där den relativa effekten utifrån kliniska studier är en viktig del, men ofta behöver vi skatta effekten över tid bortom studiernas uppföljningstid och det är ofta flera andra aspekter inom en utredning som vi behöver titta på förutom den relativa effekten.  </a:t>
            </a:r>
          </a:p>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 Men en del av innehållet i JCA-rapporterna kommer direkt att överlappa med </a:t>
            </a:r>
            <a:r>
              <a:rPr lang="sv-SE" sz="1800" err="1">
                <a:effectLst/>
                <a:latin typeface="Calibri" panose="020F0502020204030204" pitchFamily="34" charset="0"/>
              </a:rPr>
              <a:t>TLVs</a:t>
            </a:r>
            <a:r>
              <a:rPr lang="sv-SE" sz="1800">
                <a:effectLst/>
                <a:latin typeface="Calibri" panose="020F0502020204030204" pitchFamily="34" charset="0"/>
              </a:rPr>
              <a:t> arbete och vi hoppas att vi kommer att ha nytta av dessa., speciellt när det kommer till indirekta jämförelser. </a:t>
            </a:r>
          </a:p>
        </p:txBody>
      </p:sp>
      <p:sp>
        <p:nvSpPr>
          <p:cNvPr id="4" name="Platshållare för bildnummer 3"/>
          <p:cNvSpPr>
            <a:spLocks noGrp="1"/>
          </p:cNvSpPr>
          <p:nvPr>
            <p:ph type="sldNum" sz="quarter" idx="5"/>
          </p:nvPr>
        </p:nvSpPr>
        <p:spPr/>
        <p:txBody>
          <a:bodyPr/>
          <a:lstStyle/>
          <a:p>
            <a:fld id="{1548823F-0476-4F25-B72F-5435F3D58D85}" type="slidenum">
              <a:rPr lang="sv-SE" smtClean="0"/>
              <a:t>14</a:t>
            </a:fld>
            <a:endParaRPr lang="sv-SE"/>
          </a:p>
        </p:txBody>
      </p:sp>
    </p:spTree>
    <p:extLst>
      <p:ext uri="{BB962C8B-B14F-4D97-AF65-F5344CB8AC3E}">
        <p14:creationId xmlns:p14="http://schemas.microsoft.com/office/powerpoint/2010/main" val="280388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1100455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r>
              <a:rPr lang="sv-SE"/>
              <a:t>Avdelningsmöte VBP 20230317</a:t>
            </a:r>
          </a:p>
        </p:txBody>
      </p:sp>
    </p:spTree>
    <p:extLst>
      <p:ext uri="{BB962C8B-B14F-4D97-AF65-F5344CB8AC3E}">
        <p14:creationId xmlns:p14="http://schemas.microsoft.com/office/powerpoint/2010/main" val="350820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 Wide">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Avdelningsmöte VBP 20230317</a:t>
            </a:r>
          </a:p>
        </p:txBody>
      </p:sp>
      <p:sp>
        <p:nvSpPr>
          <p:cNvPr id="7" name="Platshållare för innehåll 2"/>
          <p:cNvSpPr>
            <a:spLocks noGrp="1"/>
          </p:cNvSpPr>
          <p:nvPr>
            <p:ph idx="12"/>
          </p:nvPr>
        </p:nvSpPr>
        <p:spPr>
          <a:xfrm>
            <a:off x="592667" y="1693115"/>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592667" y="4057041"/>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8718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r>
              <a:rPr lang="sv-SE"/>
              <a:t>Avdelningsmöte VBP 20230317</a:t>
            </a:r>
          </a:p>
        </p:txBody>
      </p:sp>
    </p:spTree>
    <p:extLst>
      <p:ext uri="{BB962C8B-B14F-4D97-AF65-F5344CB8AC3E}">
        <p14:creationId xmlns:p14="http://schemas.microsoft.com/office/powerpoint/2010/main" val="309526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Avdelningsmöte VBP 20230317</a:t>
            </a:r>
          </a:p>
        </p:txBody>
      </p:sp>
    </p:spTree>
    <p:extLst>
      <p:ext uri="{BB962C8B-B14F-4D97-AF65-F5344CB8AC3E}">
        <p14:creationId xmlns:p14="http://schemas.microsoft.com/office/powerpoint/2010/main" val="2726186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Avdelningsmöte VBP 20230317</a:t>
            </a:r>
          </a:p>
        </p:txBody>
      </p:sp>
      <p:sp>
        <p:nvSpPr>
          <p:cNvPr id="2" name="Rubrik 1"/>
          <p:cNvSpPr>
            <a:spLocks noGrp="1"/>
          </p:cNvSpPr>
          <p:nvPr>
            <p:ph type="title" hasCustomPrompt="1"/>
          </p:nvPr>
        </p:nvSpPr>
        <p:spPr>
          <a:xfrm>
            <a:off x="592667" y="2415210"/>
            <a:ext cx="11004551" cy="1262824"/>
          </a:xfrm>
        </p:spPr>
        <p:txBody>
          <a:bodyPr>
            <a:normAutofit/>
          </a:bodyPr>
          <a:lstStyle>
            <a:lvl1pPr algn="ctr">
              <a:defRPr sz="4000"/>
            </a:lvl1pPr>
          </a:lstStyle>
          <a:p>
            <a:r>
              <a:rPr lang="sv-SE"/>
              <a:t>Avsnitt/Kapitel</a:t>
            </a:r>
          </a:p>
        </p:txBody>
      </p:sp>
      <p:sp>
        <p:nvSpPr>
          <p:cNvPr id="4" name="Underrubrik 2"/>
          <p:cNvSpPr>
            <a:spLocks noGrp="1"/>
          </p:cNvSpPr>
          <p:nvPr>
            <p:ph type="subTitle" idx="1"/>
          </p:nvPr>
        </p:nvSpPr>
        <p:spPr>
          <a:xfrm>
            <a:off x="592667" y="3817110"/>
            <a:ext cx="11004551" cy="1041851"/>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223272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sida svensk">
    <p:spTree>
      <p:nvGrpSpPr>
        <p:cNvPr id="1" name=""/>
        <p:cNvGrpSpPr/>
        <p:nvPr/>
      </p:nvGrpSpPr>
      <p:grpSpPr>
        <a:xfrm>
          <a:off x="0" y="0"/>
          <a:ext cx="0" cy="0"/>
          <a:chOff x="0" y="0"/>
          <a:chExt cx="0" cy="0"/>
        </a:xfrm>
      </p:grpSpPr>
      <p:sp>
        <p:nvSpPr>
          <p:cNvPr id="11" name="Platshållare för text 3"/>
          <p:cNvSpPr>
            <a:spLocks noGrp="1"/>
          </p:cNvSpPr>
          <p:nvPr>
            <p:ph type="body" sz="quarter" idx="10" hasCustomPrompt="1"/>
          </p:nvPr>
        </p:nvSpPr>
        <p:spPr>
          <a:xfrm>
            <a:off x="614403" y="5541265"/>
            <a:ext cx="10845760" cy="346507"/>
          </a:xfrm>
        </p:spPr>
        <p:txBody>
          <a:bodyPr anchor="ctr">
            <a:noAutofit/>
          </a:bodyPr>
          <a:lstStyle>
            <a:lvl1pPr marL="0" indent="0">
              <a:buNone/>
              <a:defRPr sz="15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Avsändare, Namn Efternamn</a:t>
            </a:r>
          </a:p>
        </p:txBody>
      </p:sp>
      <p:sp>
        <p:nvSpPr>
          <p:cNvPr id="7" name="Rubrik 25">
            <a:extLst>
              <a:ext uri="{FF2B5EF4-FFF2-40B4-BE49-F238E27FC236}">
                <a16:creationId xmlns:a16="http://schemas.microsoft.com/office/drawing/2014/main" id="{AB8AA3D1-FA98-E547-9058-960A57B2D8DE}"/>
              </a:ext>
            </a:extLst>
          </p:cNvPr>
          <p:cNvSpPr>
            <a:spLocks noGrp="1"/>
          </p:cNvSpPr>
          <p:nvPr>
            <p:ph type="title" hasCustomPrompt="1"/>
          </p:nvPr>
        </p:nvSpPr>
        <p:spPr>
          <a:xfrm>
            <a:off x="615683" y="3588761"/>
            <a:ext cx="10844480" cy="1925072"/>
          </a:xfrm>
        </p:spPr>
        <p:txBody>
          <a:bodyPr anchor="t">
            <a:noAutofit/>
          </a:bodyPr>
          <a:lstStyle>
            <a:lvl1pPr algn="l">
              <a:defRPr sz="4500">
                <a:solidFill>
                  <a:schemeClr val="tx2"/>
                </a:solidFill>
              </a:defRPr>
            </a:lvl1pPr>
          </a:lstStyle>
          <a:p>
            <a:pPr lvl="0"/>
            <a:r>
              <a:rPr lang="sv-SE" noProof="0"/>
              <a:t>Lägg till text</a:t>
            </a:r>
          </a:p>
        </p:txBody>
      </p:sp>
      <p:sp>
        <p:nvSpPr>
          <p:cNvPr id="10" name="Platshållare för text 3">
            <a:extLst>
              <a:ext uri="{FF2B5EF4-FFF2-40B4-BE49-F238E27FC236}">
                <a16:creationId xmlns:a16="http://schemas.microsoft.com/office/drawing/2014/main" id="{06AD4185-B261-C04E-9FD7-601F3D0BA0E7}"/>
              </a:ext>
            </a:extLst>
          </p:cNvPr>
          <p:cNvSpPr>
            <a:spLocks noGrp="1"/>
          </p:cNvSpPr>
          <p:nvPr>
            <p:ph type="body" sz="quarter" idx="12" hasCustomPrompt="1"/>
          </p:nvPr>
        </p:nvSpPr>
        <p:spPr>
          <a:xfrm>
            <a:off x="9866376" y="6313101"/>
            <a:ext cx="2118233" cy="346507"/>
          </a:xfrm>
        </p:spPr>
        <p:txBody>
          <a:bodyPr anchor="ctr">
            <a:noAutofit/>
          </a:bodyPr>
          <a:lstStyle>
            <a:lvl1pPr marL="0" indent="0" algn="r">
              <a:buNone/>
              <a:defRPr sz="9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ID: XXXXXX</a:t>
            </a:r>
          </a:p>
        </p:txBody>
      </p:sp>
      <p:sp>
        <p:nvSpPr>
          <p:cNvPr id="12" name="Platshållare för text 3">
            <a:extLst>
              <a:ext uri="{FF2B5EF4-FFF2-40B4-BE49-F238E27FC236}">
                <a16:creationId xmlns:a16="http://schemas.microsoft.com/office/drawing/2014/main" id="{424744A0-83CC-2E44-B007-51D2DD144A1A}"/>
              </a:ext>
            </a:extLst>
          </p:cNvPr>
          <p:cNvSpPr>
            <a:spLocks noGrp="1"/>
          </p:cNvSpPr>
          <p:nvPr>
            <p:ph type="body" sz="quarter" idx="13" hasCustomPrompt="1"/>
          </p:nvPr>
        </p:nvSpPr>
        <p:spPr>
          <a:xfrm>
            <a:off x="614403" y="5907025"/>
            <a:ext cx="10845760" cy="346507"/>
          </a:xfrm>
        </p:spPr>
        <p:txBody>
          <a:bodyPr anchor="ctr">
            <a:noAutofit/>
          </a:bodyPr>
          <a:lstStyle>
            <a:lvl1pPr marL="0" indent="0">
              <a:buNone/>
              <a:defRPr sz="12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Datum, Plats</a:t>
            </a:r>
          </a:p>
        </p:txBody>
      </p:sp>
      <p:pic>
        <p:nvPicPr>
          <p:cNvPr id="8" name="Bildobjekt 7">
            <a:extLst>
              <a:ext uri="{FF2B5EF4-FFF2-40B4-BE49-F238E27FC236}">
                <a16:creationId xmlns:a16="http://schemas.microsoft.com/office/drawing/2014/main" id="{2009F78C-8D27-4E93-8432-9EF520EF20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071688"/>
            <a:ext cx="41179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07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full bredd">
    <p:spTree>
      <p:nvGrpSpPr>
        <p:cNvPr id="1" name=""/>
        <p:cNvGrpSpPr/>
        <p:nvPr/>
      </p:nvGrpSpPr>
      <p:grpSpPr>
        <a:xfrm>
          <a:off x="0" y="0"/>
          <a:ext cx="0" cy="0"/>
          <a:chOff x="0" y="0"/>
          <a:chExt cx="0" cy="0"/>
        </a:xfrm>
      </p:grpSpPr>
      <p:sp>
        <p:nvSpPr>
          <p:cNvPr id="17" name="Platshållare för text 4"/>
          <p:cNvSpPr>
            <a:spLocks noGrp="1"/>
          </p:cNvSpPr>
          <p:nvPr>
            <p:ph type="body" sz="quarter" idx="14" hasCustomPrompt="1"/>
          </p:nvPr>
        </p:nvSpPr>
        <p:spPr>
          <a:xfrm>
            <a:off x="600506" y="2054225"/>
            <a:ext cx="10859656" cy="3967597"/>
          </a:xfrm>
        </p:spPr>
        <p:txBody>
          <a:bodyPr numCol="1" spcCol="720000">
            <a:noAutofit/>
          </a:bodyPr>
          <a:lstStyle>
            <a:lvl1pPr marL="0" indent="0">
              <a:lnSpc>
                <a:spcPct val="100000"/>
              </a:lnSpc>
              <a:spcAft>
                <a:spcPts val="600"/>
              </a:spcAft>
              <a:buNone/>
              <a:defRPr sz="2500"/>
            </a:lvl1pPr>
            <a:lvl2pPr>
              <a:defRPr sz="1500"/>
            </a:lvl2pPr>
            <a:lvl3pPr>
              <a:defRPr sz="1500"/>
            </a:lvl3pPr>
            <a:lvl4pPr>
              <a:defRPr sz="1500"/>
            </a:lvl4pPr>
            <a:lvl5pPr>
              <a:defRPr sz="1500"/>
            </a:lvl5pPr>
          </a:lstStyle>
          <a:p>
            <a:pPr lvl="0"/>
            <a:r>
              <a:rPr lang="sv-SE" noProof="0"/>
              <a:t>Lägg till text</a:t>
            </a:r>
          </a:p>
        </p:txBody>
      </p:sp>
      <p:sp>
        <p:nvSpPr>
          <p:cNvPr id="5" name="Platshållare för datum 6"/>
          <p:cNvSpPr>
            <a:spLocks noGrp="1"/>
          </p:cNvSpPr>
          <p:nvPr>
            <p:ph type="dt" sz="half" idx="15"/>
          </p:nvPr>
        </p:nvSpPr>
        <p:spPr/>
        <p:txBody>
          <a:bodyPr/>
          <a:lstStyle>
            <a:lvl1pPr>
              <a:defRPr/>
            </a:lvl1pPr>
          </a:lstStyle>
          <a:p>
            <a:pPr>
              <a:defRPr/>
            </a:pPr>
            <a:fld id="{5A8048A1-D41C-4442-8DD3-FD5E3057BAF5}" type="datetime1">
              <a:rPr lang="sv-SE"/>
              <a:pPr>
                <a:defRPr/>
              </a:pPr>
              <a:t>2024-07-07</a:t>
            </a:fld>
            <a:endParaRPr lang="sv-SE"/>
          </a:p>
        </p:txBody>
      </p:sp>
      <p:sp>
        <p:nvSpPr>
          <p:cNvPr id="6" name="Platshållare för sidfot 7"/>
          <p:cNvSpPr>
            <a:spLocks noGrp="1"/>
          </p:cNvSpPr>
          <p:nvPr>
            <p:ph type="ftr" sz="quarter" idx="16"/>
          </p:nvPr>
        </p:nvSpPr>
        <p:spPr/>
        <p:txBody>
          <a:bodyPr/>
          <a:lstStyle>
            <a:lvl1pPr>
              <a:defRPr/>
            </a:lvl1pPr>
          </a:lstStyle>
          <a:p>
            <a:pPr>
              <a:defRPr/>
            </a:pPr>
            <a:endParaRPr lang="sv-SE"/>
          </a:p>
        </p:txBody>
      </p:sp>
      <p:sp>
        <p:nvSpPr>
          <p:cNvPr id="7" name="Platshållare för bildnummer 8"/>
          <p:cNvSpPr>
            <a:spLocks noGrp="1"/>
          </p:cNvSpPr>
          <p:nvPr>
            <p:ph type="sldNum" sz="quarter" idx="17"/>
          </p:nvPr>
        </p:nvSpPr>
        <p:spPr/>
        <p:txBody>
          <a:bodyPr/>
          <a:lstStyle>
            <a:lvl1pPr>
              <a:defRPr/>
            </a:lvl1pPr>
          </a:lstStyle>
          <a:p>
            <a:fld id="{726EFC91-C040-42B2-A002-ADAC14D733D8}" type="slidenum">
              <a:rPr lang="sv-SE" altLang="sv-SE"/>
              <a:pPr/>
              <a:t>‹#›</a:t>
            </a:fld>
            <a:endParaRPr lang="sv-SE" altLang="sv-SE"/>
          </a:p>
        </p:txBody>
      </p:sp>
      <p:sp>
        <p:nvSpPr>
          <p:cNvPr id="2" name="Rubrik 1">
            <a:extLst>
              <a:ext uri="{FF2B5EF4-FFF2-40B4-BE49-F238E27FC236}">
                <a16:creationId xmlns:a16="http://schemas.microsoft.com/office/drawing/2014/main" id="{92901B7F-FC37-4425-B0BF-123A630C19E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31050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17" name="Platshållare för text 4"/>
          <p:cNvSpPr>
            <a:spLocks noGrp="1"/>
          </p:cNvSpPr>
          <p:nvPr>
            <p:ph type="body" sz="quarter" idx="14" hasCustomPrompt="1"/>
          </p:nvPr>
        </p:nvSpPr>
        <p:spPr>
          <a:xfrm>
            <a:off x="600506" y="2054225"/>
            <a:ext cx="10859656" cy="3967597"/>
          </a:xfrm>
        </p:spPr>
        <p:txBody>
          <a:bodyPr numCol="2" spcCol="720000">
            <a:noAutofit/>
          </a:bodyPr>
          <a:lstStyle>
            <a:lvl1pPr marL="0" indent="0">
              <a:lnSpc>
                <a:spcPct val="100000"/>
              </a:lnSpc>
              <a:spcAft>
                <a:spcPts val="600"/>
              </a:spcAft>
              <a:buNone/>
              <a:defRPr sz="2500"/>
            </a:lvl1pPr>
            <a:lvl2pPr>
              <a:defRPr sz="1500"/>
            </a:lvl2pPr>
            <a:lvl3pPr>
              <a:defRPr sz="1500"/>
            </a:lvl3pPr>
            <a:lvl4pPr>
              <a:defRPr sz="1500"/>
            </a:lvl4pPr>
            <a:lvl5pPr>
              <a:defRPr sz="1500"/>
            </a:lvl5pPr>
          </a:lstStyle>
          <a:p>
            <a:pPr lvl="0"/>
            <a:r>
              <a:rPr lang="sv-SE" noProof="0"/>
              <a:t>Lägg till text</a:t>
            </a:r>
          </a:p>
        </p:txBody>
      </p:sp>
      <p:sp>
        <p:nvSpPr>
          <p:cNvPr id="5" name="Platshållare för datum 6"/>
          <p:cNvSpPr>
            <a:spLocks noGrp="1"/>
          </p:cNvSpPr>
          <p:nvPr>
            <p:ph type="dt" sz="half" idx="15"/>
          </p:nvPr>
        </p:nvSpPr>
        <p:spPr/>
        <p:txBody>
          <a:bodyPr/>
          <a:lstStyle>
            <a:lvl1pPr>
              <a:defRPr/>
            </a:lvl1pPr>
          </a:lstStyle>
          <a:p>
            <a:pPr>
              <a:defRPr/>
            </a:pPr>
            <a:fld id="{5A8048A1-D41C-4442-8DD3-FD5E3057BAF5}" type="datetime1">
              <a:rPr lang="sv-SE"/>
              <a:pPr>
                <a:defRPr/>
              </a:pPr>
              <a:t>2024-07-07</a:t>
            </a:fld>
            <a:endParaRPr lang="sv-SE"/>
          </a:p>
        </p:txBody>
      </p:sp>
      <p:sp>
        <p:nvSpPr>
          <p:cNvPr id="6" name="Platshållare för sidfot 7"/>
          <p:cNvSpPr>
            <a:spLocks noGrp="1"/>
          </p:cNvSpPr>
          <p:nvPr>
            <p:ph type="ftr" sz="quarter" idx="16"/>
          </p:nvPr>
        </p:nvSpPr>
        <p:spPr/>
        <p:txBody>
          <a:bodyPr/>
          <a:lstStyle>
            <a:lvl1pPr>
              <a:defRPr/>
            </a:lvl1pPr>
          </a:lstStyle>
          <a:p>
            <a:pPr>
              <a:defRPr/>
            </a:pPr>
            <a:endParaRPr lang="sv-SE"/>
          </a:p>
        </p:txBody>
      </p:sp>
      <p:sp>
        <p:nvSpPr>
          <p:cNvPr id="7" name="Platshållare för bildnummer 8"/>
          <p:cNvSpPr>
            <a:spLocks noGrp="1"/>
          </p:cNvSpPr>
          <p:nvPr>
            <p:ph type="sldNum" sz="quarter" idx="17"/>
          </p:nvPr>
        </p:nvSpPr>
        <p:spPr/>
        <p:txBody>
          <a:bodyPr/>
          <a:lstStyle>
            <a:lvl1pPr>
              <a:defRPr/>
            </a:lvl1pPr>
          </a:lstStyle>
          <a:p>
            <a:fld id="{726EFC91-C040-42B2-A002-ADAC14D733D8}" type="slidenum">
              <a:rPr lang="sv-SE" altLang="sv-SE"/>
              <a:pPr/>
              <a:t>‹#›</a:t>
            </a:fld>
            <a:endParaRPr lang="sv-SE" altLang="sv-SE"/>
          </a:p>
        </p:txBody>
      </p:sp>
      <p:sp>
        <p:nvSpPr>
          <p:cNvPr id="3" name="Rubrik 2">
            <a:extLst>
              <a:ext uri="{FF2B5EF4-FFF2-40B4-BE49-F238E27FC236}">
                <a16:creationId xmlns:a16="http://schemas.microsoft.com/office/drawing/2014/main" id="{29486745-B2BC-48B7-BF7D-EFAA79E58DC5}"/>
              </a:ext>
            </a:extLst>
          </p:cNvPr>
          <p:cNvSpPr>
            <a:spLocks noGrp="1"/>
          </p:cNvSpPr>
          <p:nvPr>
            <p:ph type="title"/>
          </p:nvPr>
        </p:nvSpPr>
        <p:spPr/>
        <p:txBody>
          <a:bodyPr/>
          <a:lstStyle>
            <a:lvl1pPr>
              <a:defRPr/>
            </a:lvl1pPr>
          </a:lstStyle>
          <a:p>
            <a:r>
              <a:rPr lang="sv-SE"/>
              <a:t>Klicka här för att ändra mall för rubrikformat</a:t>
            </a:r>
          </a:p>
        </p:txBody>
      </p:sp>
    </p:spTree>
    <p:extLst>
      <p:ext uri="{BB962C8B-B14F-4D97-AF65-F5344CB8AC3E}">
        <p14:creationId xmlns:p14="http://schemas.microsoft.com/office/powerpoint/2010/main" val="396190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halv sida text">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noAutofit/>
          </a:bodyPr>
          <a:lstStyle>
            <a:lvl1pPr>
              <a:defRPr/>
            </a:lvl1pPr>
          </a:lstStyle>
          <a:p>
            <a:pPr>
              <a:defRPr/>
            </a:pPr>
            <a:fld id="{B18ACC84-CEC0-4AE9-8407-5D5CF6CA3737}" type="datetime1">
              <a:rPr lang="sv-SE"/>
              <a:pPr>
                <a:defRPr/>
              </a:pPr>
              <a:t>2024-07-07</a:t>
            </a:fld>
            <a:endParaRPr lang="sv-SE"/>
          </a:p>
        </p:txBody>
      </p:sp>
      <p:sp>
        <p:nvSpPr>
          <p:cNvPr id="6" name="Platshållare för sidfot 4"/>
          <p:cNvSpPr>
            <a:spLocks noGrp="1"/>
          </p:cNvSpPr>
          <p:nvPr>
            <p:ph type="ftr" sz="quarter" idx="11"/>
          </p:nvPr>
        </p:nvSpPr>
        <p:spPr/>
        <p:txBody>
          <a:bodyPr>
            <a:noAutofit/>
          </a:bodyPr>
          <a:lstStyle>
            <a:lvl1pPr>
              <a:defRPr/>
            </a:lvl1pPr>
          </a:lstStyle>
          <a:p>
            <a:pPr>
              <a:defRPr/>
            </a:pPr>
            <a:endParaRPr lang="sv-SE"/>
          </a:p>
        </p:txBody>
      </p:sp>
      <p:sp>
        <p:nvSpPr>
          <p:cNvPr id="7" name="Platshållare för bildnummer 5"/>
          <p:cNvSpPr>
            <a:spLocks noGrp="1"/>
          </p:cNvSpPr>
          <p:nvPr>
            <p:ph type="sldNum" sz="quarter" idx="12"/>
          </p:nvPr>
        </p:nvSpPr>
        <p:spPr/>
        <p:txBody>
          <a:bodyPr>
            <a:noAutofit/>
          </a:bodyPr>
          <a:lstStyle>
            <a:lvl1pPr>
              <a:defRPr/>
            </a:lvl1pPr>
          </a:lstStyle>
          <a:p>
            <a:fld id="{873A2623-0A53-4604-B864-782EFC75854D}" type="slidenum">
              <a:rPr lang="sv-SE" altLang="sv-SE"/>
              <a:pPr/>
              <a:t>‹#›</a:t>
            </a:fld>
            <a:endParaRPr lang="sv-SE" altLang="sv-SE"/>
          </a:p>
        </p:txBody>
      </p:sp>
      <p:sp>
        <p:nvSpPr>
          <p:cNvPr id="13" name="Platshållare för innehåll 4">
            <a:extLst>
              <a:ext uri="{FF2B5EF4-FFF2-40B4-BE49-F238E27FC236}">
                <a16:creationId xmlns:a16="http://schemas.microsoft.com/office/drawing/2014/main" id="{47AE4C42-3ED3-864D-949C-8D7A90A114A5}"/>
              </a:ext>
            </a:extLst>
          </p:cNvPr>
          <p:cNvSpPr>
            <a:spLocks noGrp="1"/>
          </p:cNvSpPr>
          <p:nvPr>
            <p:ph sz="half" idx="13" hasCustomPrompt="1"/>
          </p:nvPr>
        </p:nvSpPr>
        <p:spPr>
          <a:xfrm>
            <a:off x="600507" y="2054225"/>
            <a:ext cx="5412943" cy="3967597"/>
          </a:xfrm>
        </p:spPr>
        <p:txBody>
          <a:bodyPr/>
          <a:lstStyle>
            <a:lvl1pPr marL="0" indent="0">
              <a:buNone/>
              <a:defRPr/>
            </a:lvl1pPr>
          </a:lstStyle>
          <a:p>
            <a:pPr lvl="0"/>
            <a:r>
              <a:rPr lang="sv-SE" noProof="0"/>
              <a:t>Lägg till text</a:t>
            </a:r>
          </a:p>
        </p:txBody>
      </p:sp>
      <p:sp>
        <p:nvSpPr>
          <p:cNvPr id="2" name="Rubrik 1">
            <a:extLst>
              <a:ext uri="{FF2B5EF4-FFF2-40B4-BE49-F238E27FC236}">
                <a16:creationId xmlns:a16="http://schemas.microsoft.com/office/drawing/2014/main" id="{669C9711-30E1-4AC5-9D02-0F3AA050F0C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74588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två delar text">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lstStyle>
            <a:lvl1pPr>
              <a:defRPr/>
            </a:lvl1pPr>
          </a:lstStyle>
          <a:p>
            <a:pPr>
              <a:defRPr/>
            </a:pPr>
            <a:fld id="{B18ACC84-CEC0-4AE9-8407-5D5CF6CA3737}" type="datetime1">
              <a:rPr lang="sv-SE"/>
              <a:pPr>
                <a:defRPr/>
              </a:pPr>
              <a:t>2024-07-07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fld id="{873A2623-0A53-4604-B864-782EFC75854D}" type="slidenum">
              <a:rPr lang="sv-SE" altLang="sv-SE"/>
              <a:pPr/>
              <a:t>‹#›</a:t>
            </a:fld>
            <a:endParaRPr lang="sv-SE" altLang="sv-SE"/>
          </a:p>
        </p:txBody>
      </p:sp>
      <p:sp>
        <p:nvSpPr>
          <p:cNvPr id="9" name="Platshållare för innehåll 4">
            <a:extLst>
              <a:ext uri="{FF2B5EF4-FFF2-40B4-BE49-F238E27FC236}">
                <a16:creationId xmlns:a16="http://schemas.microsoft.com/office/drawing/2014/main" id="{19534066-52AE-9E43-8E27-426BEA22CE1B}"/>
              </a:ext>
            </a:extLst>
          </p:cNvPr>
          <p:cNvSpPr>
            <a:spLocks noGrp="1"/>
          </p:cNvSpPr>
          <p:nvPr>
            <p:ph sz="half" idx="14" hasCustomPrompt="1"/>
          </p:nvPr>
        </p:nvSpPr>
        <p:spPr>
          <a:xfrm>
            <a:off x="600508" y="2054225"/>
            <a:ext cx="5090430" cy="3967597"/>
          </a:xfrm>
        </p:spPr>
        <p:txBody>
          <a:bodyPr/>
          <a:lstStyle>
            <a:lvl1pPr marL="0" indent="0">
              <a:buNone/>
              <a:defRPr/>
            </a:lvl1pPr>
          </a:lstStyle>
          <a:p>
            <a:pPr lvl="0"/>
            <a:r>
              <a:rPr lang="sv-SE" noProof="0"/>
              <a:t>Lägg till text</a:t>
            </a:r>
          </a:p>
        </p:txBody>
      </p:sp>
      <p:sp>
        <p:nvSpPr>
          <p:cNvPr id="10" name="Platshållare för innehåll 4">
            <a:extLst>
              <a:ext uri="{FF2B5EF4-FFF2-40B4-BE49-F238E27FC236}">
                <a16:creationId xmlns:a16="http://schemas.microsoft.com/office/drawing/2014/main" id="{9DB4545F-3A0D-1643-9D13-7269E96B933C}"/>
              </a:ext>
            </a:extLst>
          </p:cNvPr>
          <p:cNvSpPr>
            <a:spLocks noGrp="1"/>
          </p:cNvSpPr>
          <p:nvPr>
            <p:ph sz="half" idx="15" hasCustomPrompt="1"/>
          </p:nvPr>
        </p:nvSpPr>
        <p:spPr>
          <a:xfrm>
            <a:off x="6368780" y="2054225"/>
            <a:ext cx="5090430" cy="3967597"/>
          </a:xfrm>
        </p:spPr>
        <p:txBody>
          <a:bodyPr/>
          <a:lstStyle>
            <a:lvl1pPr marL="0" indent="0">
              <a:buNone/>
              <a:defRPr/>
            </a:lvl1pPr>
          </a:lstStyle>
          <a:p>
            <a:pPr lvl="0"/>
            <a:r>
              <a:rPr lang="sv-SE" noProof="0"/>
              <a:t>Lägg till text</a:t>
            </a:r>
          </a:p>
        </p:txBody>
      </p:sp>
      <p:sp>
        <p:nvSpPr>
          <p:cNvPr id="4" name="Rubrik 3">
            <a:extLst>
              <a:ext uri="{FF2B5EF4-FFF2-40B4-BE49-F238E27FC236}">
                <a16:creationId xmlns:a16="http://schemas.microsoft.com/office/drawing/2014/main" id="{D3B2BCA8-67C6-4F51-BFA8-3CFE4B3CAAF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114026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punktlista">
    <p:spTree>
      <p:nvGrpSpPr>
        <p:cNvPr id="1" name=""/>
        <p:cNvGrpSpPr/>
        <p:nvPr/>
      </p:nvGrpSpPr>
      <p:grpSpPr>
        <a:xfrm>
          <a:off x="0" y="0"/>
          <a:ext cx="0" cy="0"/>
          <a:chOff x="0" y="0"/>
          <a:chExt cx="0" cy="0"/>
        </a:xfrm>
      </p:grpSpPr>
      <p:cxnSp>
        <p:nvCxnSpPr>
          <p:cNvPr id="5" name="Rak 4"/>
          <p:cNvCxnSpPr>
            <a:cxnSpLocks/>
          </p:cNvCxnSpPr>
          <p:nvPr/>
        </p:nvCxnSpPr>
        <p:spPr>
          <a:xfrm>
            <a:off x="7805738" y="1501775"/>
            <a:ext cx="0" cy="2917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p:cNvSpPr>
            <a:spLocks noGrp="1"/>
          </p:cNvSpPr>
          <p:nvPr>
            <p:ph idx="1" hasCustomPrompt="1"/>
          </p:nvPr>
        </p:nvSpPr>
        <p:spPr>
          <a:xfrm>
            <a:off x="7999417" y="1501884"/>
            <a:ext cx="3460745" cy="4359166"/>
          </a:xfrm>
        </p:spPr>
        <p:txBody>
          <a:bodyPr>
            <a:noAutofit/>
          </a:bodyPr>
          <a:lstStyle>
            <a:lvl1pPr marL="0" indent="0">
              <a:buNone/>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Lägg till text</a:t>
            </a:r>
          </a:p>
        </p:txBody>
      </p:sp>
      <p:sp>
        <p:nvSpPr>
          <p:cNvPr id="11" name="Platshållare för text 3"/>
          <p:cNvSpPr>
            <a:spLocks noGrp="1"/>
          </p:cNvSpPr>
          <p:nvPr>
            <p:ph type="body" sz="half" idx="13" hasCustomPrompt="1"/>
          </p:nvPr>
        </p:nvSpPr>
        <p:spPr>
          <a:xfrm>
            <a:off x="601200" y="2054227"/>
            <a:ext cx="4487565" cy="3814762"/>
          </a:xfrm>
        </p:spPr>
        <p:txBody>
          <a:bodyPr>
            <a:noAutofit/>
          </a:bodyPr>
          <a:lstStyle>
            <a:lvl1pPr marL="342900" indent="-342900">
              <a:buFont typeface="Arial" panose="020B0604020202020204" pitchFamily="34" charset="0"/>
              <a:buChar char="•"/>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7" name="Platshållare för datum 4"/>
          <p:cNvSpPr>
            <a:spLocks noGrp="1"/>
          </p:cNvSpPr>
          <p:nvPr>
            <p:ph type="dt" sz="half" idx="14"/>
          </p:nvPr>
        </p:nvSpPr>
        <p:spPr/>
        <p:txBody>
          <a:bodyPr/>
          <a:lstStyle>
            <a:lvl1pPr>
              <a:defRPr/>
            </a:lvl1pPr>
          </a:lstStyle>
          <a:p>
            <a:pPr>
              <a:defRPr/>
            </a:pPr>
            <a:fld id="{D8C572BC-B389-4413-965F-212509CC4939}" type="datetime1">
              <a:rPr lang="sv-SE"/>
              <a:pPr>
                <a:defRPr/>
              </a:pPr>
              <a:t>2024-07-07</a:t>
            </a:fld>
            <a:endParaRPr lang="sv-SE"/>
          </a:p>
        </p:txBody>
      </p:sp>
      <p:sp>
        <p:nvSpPr>
          <p:cNvPr id="8" name="Platshållare för sidfot 5"/>
          <p:cNvSpPr>
            <a:spLocks noGrp="1"/>
          </p:cNvSpPr>
          <p:nvPr>
            <p:ph type="ftr" sz="quarter" idx="15"/>
          </p:nvPr>
        </p:nvSpPr>
        <p:spPr/>
        <p:txBody>
          <a:bodyPr/>
          <a:lstStyle>
            <a:lvl1pPr>
              <a:defRPr/>
            </a:lvl1pPr>
          </a:lstStyle>
          <a:p>
            <a:pPr>
              <a:defRPr/>
            </a:pPr>
            <a:endParaRPr lang="sv-SE"/>
          </a:p>
        </p:txBody>
      </p:sp>
      <p:sp>
        <p:nvSpPr>
          <p:cNvPr id="9" name="Platshållare för bildnummer 6"/>
          <p:cNvSpPr>
            <a:spLocks noGrp="1"/>
          </p:cNvSpPr>
          <p:nvPr>
            <p:ph type="sldNum" sz="quarter" idx="16"/>
          </p:nvPr>
        </p:nvSpPr>
        <p:spPr/>
        <p:txBody>
          <a:bodyPr/>
          <a:lstStyle>
            <a:lvl1pPr>
              <a:defRPr/>
            </a:lvl1pPr>
          </a:lstStyle>
          <a:p>
            <a:fld id="{8136FE57-F791-4C71-9778-7B420274B389}" type="slidenum">
              <a:rPr lang="sv-SE" altLang="sv-SE"/>
              <a:pPr/>
              <a:t>‹#›</a:t>
            </a:fld>
            <a:endParaRPr lang="sv-SE" altLang="sv-SE"/>
          </a:p>
        </p:txBody>
      </p:sp>
      <p:sp>
        <p:nvSpPr>
          <p:cNvPr id="10" name="Rubrik 9">
            <a:extLst>
              <a:ext uri="{FF2B5EF4-FFF2-40B4-BE49-F238E27FC236}">
                <a16:creationId xmlns:a16="http://schemas.microsoft.com/office/drawing/2014/main" id="{FC29EF43-A94B-4961-8875-C7A7665B3C2A}"/>
              </a:ext>
            </a:extLst>
          </p:cNvPr>
          <p:cNvSpPr>
            <a:spLocks noGrp="1"/>
          </p:cNvSpPr>
          <p:nvPr>
            <p:ph type="title"/>
          </p:nvPr>
        </p:nvSpPr>
        <p:spPr>
          <a:xfrm>
            <a:off x="600507" y="371599"/>
            <a:ext cx="6494400" cy="1325562"/>
          </a:xfrm>
        </p:spPr>
        <p:txBody>
          <a:bodyPr/>
          <a:lstStyle/>
          <a:p>
            <a:r>
              <a:rPr lang="sv-SE"/>
              <a:t>Klicka här för att ändra mall för rubrikformat</a:t>
            </a:r>
          </a:p>
        </p:txBody>
      </p:sp>
    </p:spTree>
    <p:extLst>
      <p:ext uri="{BB962C8B-B14F-4D97-AF65-F5344CB8AC3E}">
        <p14:creationId xmlns:p14="http://schemas.microsoft.com/office/powerpoint/2010/main" val="245949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42" y="0"/>
            <a:ext cx="12193099" cy="6891338"/>
          </a:xfrm>
          <a:prstGeom prst="rect">
            <a:avLst/>
          </a:prstGeom>
          <a:noFill/>
          <a:ln w="9525">
            <a:noFill/>
            <a:miter lim="800000"/>
            <a:headEnd/>
            <a:tailEnd/>
          </a:ln>
        </p:spPr>
      </p:pic>
      <p:sp>
        <p:nvSpPr>
          <p:cNvPr id="2" name="Rubrik 1"/>
          <p:cNvSpPr>
            <a:spLocks noGrp="1"/>
          </p:cNvSpPr>
          <p:nvPr>
            <p:ph type="ctrTitle"/>
          </p:nvPr>
        </p:nvSpPr>
        <p:spPr>
          <a:xfrm>
            <a:off x="1272746" y="4057054"/>
            <a:ext cx="10324471" cy="994814"/>
          </a:xfrm>
        </p:spPr>
        <p:txBody>
          <a:bodyPr anchor="b" anchorCtr="0">
            <a:normAutofit/>
          </a:bodyPr>
          <a:lstStyle>
            <a:lvl1pPr>
              <a:defRPr sz="3600">
                <a:solidFill>
                  <a:schemeClr val="bg1"/>
                </a:solidFill>
              </a:defRPr>
            </a:lvl1pPr>
          </a:lstStyle>
          <a:p>
            <a:r>
              <a:rPr lang="sv-SE"/>
              <a:t>Klicka här för att ändra mall för rubrikformat</a:t>
            </a:r>
          </a:p>
        </p:txBody>
      </p:sp>
      <p:sp>
        <p:nvSpPr>
          <p:cNvPr id="3" name="Underrubrik 2"/>
          <p:cNvSpPr>
            <a:spLocks noGrp="1"/>
          </p:cNvSpPr>
          <p:nvPr>
            <p:ph type="subTitle" idx="1"/>
          </p:nvPr>
        </p:nvSpPr>
        <p:spPr>
          <a:xfrm>
            <a:off x="1272746" y="5119133"/>
            <a:ext cx="10324471" cy="104185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12488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938385" y="1111994"/>
            <a:ext cx="4508500" cy="4633734"/>
          </a:xfrm>
        </p:spPr>
        <p:txBody>
          <a:bodyPr rtlCol="0">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Lägg till bild</a:t>
            </a:r>
          </a:p>
        </p:txBody>
      </p:sp>
      <p:sp>
        <p:nvSpPr>
          <p:cNvPr id="4" name="Platshållare för text 3"/>
          <p:cNvSpPr>
            <a:spLocks noGrp="1"/>
          </p:cNvSpPr>
          <p:nvPr>
            <p:ph type="body" sz="half" idx="2" hasCustomPrompt="1"/>
          </p:nvPr>
        </p:nvSpPr>
        <p:spPr>
          <a:xfrm>
            <a:off x="601200" y="2057399"/>
            <a:ext cx="4376736" cy="3811589"/>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6" name="Platshållare för datum 10"/>
          <p:cNvSpPr>
            <a:spLocks noGrp="1"/>
          </p:cNvSpPr>
          <p:nvPr>
            <p:ph type="dt" sz="half" idx="10"/>
          </p:nvPr>
        </p:nvSpPr>
        <p:spPr/>
        <p:txBody>
          <a:bodyPr/>
          <a:lstStyle>
            <a:lvl1pPr>
              <a:defRPr/>
            </a:lvl1pPr>
          </a:lstStyle>
          <a:p>
            <a:pPr>
              <a:defRPr/>
            </a:pPr>
            <a:fld id="{BA622C02-97F9-451E-99C5-24BB5E89CBB3}" type="datetime1">
              <a:rPr lang="sv-SE"/>
              <a:pPr>
                <a:defRPr/>
              </a:pPr>
              <a:t>2024-07-07</a:t>
            </a:fld>
            <a:endParaRPr lang="sv-SE"/>
          </a:p>
        </p:txBody>
      </p:sp>
      <p:sp>
        <p:nvSpPr>
          <p:cNvPr id="7" name="Platshållare för sidfot 11"/>
          <p:cNvSpPr>
            <a:spLocks noGrp="1"/>
          </p:cNvSpPr>
          <p:nvPr>
            <p:ph type="ftr" sz="quarter" idx="11"/>
          </p:nvPr>
        </p:nvSpPr>
        <p:spPr/>
        <p:txBody>
          <a:bodyPr/>
          <a:lstStyle>
            <a:lvl1pPr>
              <a:defRPr/>
            </a:lvl1pPr>
          </a:lstStyle>
          <a:p>
            <a:pPr>
              <a:defRPr/>
            </a:pPr>
            <a:endParaRPr lang="sv-SE"/>
          </a:p>
        </p:txBody>
      </p:sp>
      <p:sp>
        <p:nvSpPr>
          <p:cNvPr id="8" name="Platshållare för bildnummer 12"/>
          <p:cNvSpPr>
            <a:spLocks noGrp="1"/>
          </p:cNvSpPr>
          <p:nvPr>
            <p:ph type="sldNum" sz="quarter" idx="12"/>
          </p:nvPr>
        </p:nvSpPr>
        <p:spPr/>
        <p:txBody>
          <a:bodyPr/>
          <a:lstStyle>
            <a:lvl1pPr>
              <a:defRPr/>
            </a:lvl1pPr>
          </a:lstStyle>
          <a:p>
            <a:fld id="{86E151AD-F2C7-4F17-9D2F-C209314F4614}" type="slidenum">
              <a:rPr lang="sv-SE" altLang="sv-SE"/>
              <a:pPr/>
              <a:t>‹#›</a:t>
            </a:fld>
            <a:endParaRPr lang="sv-SE" altLang="sv-SE"/>
          </a:p>
        </p:txBody>
      </p:sp>
      <p:sp>
        <p:nvSpPr>
          <p:cNvPr id="9" name="Rubrik 8">
            <a:extLst>
              <a:ext uri="{FF2B5EF4-FFF2-40B4-BE49-F238E27FC236}">
                <a16:creationId xmlns:a16="http://schemas.microsoft.com/office/drawing/2014/main" id="{702BB0C0-9499-40E7-919A-BA202D5C8DEB}"/>
              </a:ext>
            </a:extLst>
          </p:cNvPr>
          <p:cNvSpPr>
            <a:spLocks noGrp="1"/>
          </p:cNvSpPr>
          <p:nvPr>
            <p:ph type="title"/>
          </p:nvPr>
        </p:nvSpPr>
        <p:spPr>
          <a:xfrm>
            <a:off x="600507" y="371599"/>
            <a:ext cx="5580000" cy="1325562"/>
          </a:xfrm>
        </p:spPr>
        <p:txBody>
          <a:bodyPr/>
          <a:lstStyle/>
          <a:p>
            <a:r>
              <a:rPr lang="sv-SE"/>
              <a:t>Klicka här för att ändra mall för rubrikformat</a:t>
            </a:r>
          </a:p>
        </p:txBody>
      </p:sp>
    </p:spTree>
    <p:extLst>
      <p:ext uri="{BB962C8B-B14F-4D97-AF65-F5344CB8AC3E}">
        <p14:creationId xmlns:p14="http://schemas.microsoft.com/office/powerpoint/2010/main" val="56629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ed 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722313" y="1111994"/>
            <a:ext cx="4545012" cy="4633734"/>
          </a:xfrm>
        </p:spPr>
        <p:txBody>
          <a:bodyPr rtlCol="0">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Lägg till bild</a:t>
            </a:r>
          </a:p>
        </p:txBody>
      </p:sp>
      <p:sp>
        <p:nvSpPr>
          <p:cNvPr id="4" name="Platshållare för text 3"/>
          <p:cNvSpPr>
            <a:spLocks noGrp="1"/>
          </p:cNvSpPr>
          <p:nvPr>
            <p:ph type="body" sz="half" idx="2" hasCustomPrompt="1"/>
          </p:nvPr>
        </p:nvSpPr>
        <p:spPr>
          <a:xfrm>
            <a:off x="6915151" y="2054227"/>
            <a:ext cx="4546800" cy="3814762"/>
          </a:xfrm>
        </p:spPr>
        <p:txBody>
          <a:bodyPr>
            <a:noAutofit/>
          </a:bodyPr>
          <a:lstStyle>
            <a:lvl1pPr marL="0" indent="0">
              <a:buNone/>
              <a:defRPr lang="sv-SE" smtClean="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6" name="Platshållare för datum 7"/>
          <p:cNvSpPr>
            <a:spLocks noGrp="1"/>
          </p:cNvSpPr>
          <p:nvPr>
            <p:ph type="dt" sz="half" idx="10"/>
          </p:nvPr>
        </p:nvSpPr>
        <p:spPr/>
        <p:txBody>
          <a:bodyPr/>
          <a:lstStyle>
            <a:lvl1pPr>
              <a:defRPr/>
            </a:lvl1pPr>
          </a:lstStyle>
          <a:p>
            <a:pPr>
              <a:defRPr/>
            </a:pPr>
            <a:fld id="{20805127-BF3D-47F4-A4AB-BB7169BA7F35}" type="datetime1">
              <a:rPr lang="sv-SE"/>
              <a:pPr>
                <a:defRPr/>
              </a:pPr>
              <a:t>2024-07-07</a:t>
            </a:fld>
            <a:endParaRPr lang="sv-SE"/>
          </a:p>
        </p:txBody>
      </p:sp>
      <p:sp>
        <p:nvSpPr>
          <p:cNvPr id="7" name="Platshållare för sidfot 8"/>
          <p:cNvSpPr>
            <a:spLocks noGrp="1"/>
          </p:cNvSpPr>
          <p:nvPr>
            <p:ph type="ftr" sz="quarter" idx="11"/>
          </p:nvPr>
        </p:nvSpPr>
        <p:spPr/>
        <p:txBody>
          <a:bodyPr/>
          <a:lstStyle>
            <a:lvl1pPr>
              <a:defRPr/>
            </a:lvl1pPr>
          </a:lstStyle>
          <a:p>
            <a:pPr>
              <a:defRPr/>
            </a:pPr>
            <a:endParaRPr lang="sv-SE"/>
          </a:p>
        </p:txBody>
      </p:sp>
      <p:sp>
        <p:nvSpPr>
          <p:cNvPr id="8" name="Platshållare för bildnummer 9"/>
          <p:cNvSpPr>
            <a:spLocks noGrp="1"/>
          </p:cNvSpPr>
          <p:nvPr>
            <p:ph type="sldNum" sz="quarter" idx="12"/>
          </p:nvPr>
        </p:nvSpPr>
        <p:spPr/>
        <p:txBody>
          <a:bodyPr/>
          <a:lstStyle>
            <a:lvl1pPr>
              <a:defRPr/>
            </a:lvl1pPr>
          </a:lstStyle>
          <a:p>
            <a:fld id="{FD6D9B7C-71CC-4704-92EC-2C4D80571CB1}" type="slidenum">
              <a:rPr lang="sv-SE" altLang="sv-SE"/>
              <a:pPr/>
              <a:t>‹#›</a:t>
            </a:fld>
            <a:endParaRPr lang="sv-SE" altLang="sv-SE"/>
          </a:p>
        </p:txBody>
      </p:sp>
      <p:sp>
        <p:nvSpPr>
          <p:cNvPr id="9" name="Rubrik 8">
            <a:extLst>
              <a:ext uri="{FF2B5EF4-FFF2-40B4-BE49-F238E27FC236}">
                <a16:creationId xmlns:a16="http://schemas.microsoft.com/office/drawing/2014/main" id="{C177DFB7-9A3A-434B-ABE6-99B4A54D438A}"/>
              </a:ext>
            </a:extLst>
          </p:cNvPr>
          <p:cNvSpPr>
            <a:spLocks noGrp="1"/>
          </p:cNvSpPr>
          <p:nvPr>
            <p:ph type="title"/>
          </p:nvPr>
        </p:nvSpPr>
        <p:spPr>
          <a:xfrm>
            <a:off x="6915151" y="371599"/>
            <a:ext cx="4546800" cy="1325562"/>
          </a:xfrm>
        </p:spPr>
        <p:txBody>
          <a:bodyPr/>
          <a:lstStyle/>
          <a:p>
            <a:r>
              <a:rPr lang="sv-SE"/>
              <a:t>Klicka här för att ändra mall för rubrikformat</a:t>
            </a:r>
          </a:p>
        </p:txBody>
      </p:sp>
    </p:spTree>
    <p:extLst>
      <p:ext uri="{BB962C8B-B14F-4D97-AF65-F5344CB8AC3E}">
        <p14:creationId xmlns:p14="http://schemas.microsoft.com/office/powerpoint/2010/main" val="1936775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med objekt">
    <p:spTree>
      <p:nvGrpSpPr>
        <p:cNvPr id="1" name=""/>
        <p:cNvGrpSpPr/>
        <p:nvPr/>
      </p:nvGrpSpPr>
      <p:grpSpPr>
        <a:xfrm>
          <a:off x="0" y="0"/>
          <a:ext cx="0" cy="0"/>
          <a:chOff x="0" y="0"/>
          <a:chExt cx="0" cy="0"/>
        </a:xfrm>
      </p:grpSpPr>
      <p:sp>
        <p:nvSpPr>
          <p:cNvPr id="4" name="Platshållare för text 3"/>
          <p:cNvSpPr>
            <a:spLocks noGrp="1"/>
          </p:cNvSpPr>
          <p:nvPr>
            <p:ph type="body" sz="half" idx="2" hasCustomPrompt="1"/>
          </p:nvPr>
        </p:nvSpPr>
        <p:spPr>
          <a:xfrm>
            <a:off x="601200" y="2057399"/>
            <a:ext cx="4376736" cy="3811589"/>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9" name="Platshållare för innehåll 2"/>
          <p:cNvSpPr>
            <a:spLocks noGrp="1"/>
          </p:cNvSpPr>
          <p:nvPr>
            <p:ph sz="half" idx="13" hasCustomPrompt="1"/>
          </p:nvPr>
        </p:nvSpPr>
        <p:spPr>
          <a:xfrm>
            <a:off x="6916738" y="1111993"/>
            <a:ext cx="4531858" cy="463373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sv-SE"/>
              <a:t>Lägg till objekt</a:t>
            </a:r>
          </a:p>
        </p:txBody>
      </p:sp>
      <p:sp>
        <p:nvSpPr>
          <p:cNvPr id="6" name="Platshållare för datum 10"/>
          <p:cNvSpPr>
            <a:spLocks noGrp="1"/>
          </p:cNvSpPr>
          <p:nvPr>
            <p:ph type="dt" sz="half" idx="14"/>
          </p:nvPr>
        </p:nvSpPr>
        <p:spPr/>
        <p:txBody>
          <a:bodyPr/>
          <a:lstStyle>
            <a:lvl1pPr>
              <a:defRPr/>
            </a:lvl1pPr>
          </a:lstStyle>
          <a:p>
            <a:pPr>
              <a:defRPr/>
            </a:pPr>
            <a:fld id="{8DF48B11-8B24-47BC-8957-E3C1426F3CFD}" type="datetime1">
              <a:rPr lang="sv-SE"/>
              <a:pPr>
                <a:defRPr/>
              </a:pPr>
              <a:t>2024-07-07</a:t>
            </a:fld>
            <a:endParaRPr lang="sv-SE"/>
          </a:p>
        </p:txBody>
      </p:sp>
      <p:sp>
        <p:nvSpPr>
          <p:cNvPr id="7" name="Platshållare för sidfot 11"/>
          <p:cNvSpPr>
            <a:spLocks noGrp="1"/>
          </p:cNvSpPr>
          <p:nvPr>
            <p:ph type="ftr" sz="quarter" idx="15"/>
          </p:nvPr>
        </p:nvSpPr>
        <p:spPr/>
        <p:txBody>
          <a:bodyPr/>
          <a:lstStyle>
            <a:lvl1pPr>
              <a:defRPr/>
            </a:lvl1pPr>
          </a:lstStyle>
          <a:p>
            <a:pPr>
              <a:defRPr/>
            </a:pPr>
            <a:endParaRPr lang="sv-SE"/>
          </a:p>
        </p:txBody>
      </p:sp>
      <p:sp>
        <p:nvSpPr>
          <p:cNvPr id="8" name="Platshållare för bildnummer 12"/>
          <p:cNvSpPr>
            <a:spLocks noGrp="1"/>
          </p:cNvSpPr>
          <p:nvPr>
            <p:ph type="sldNum" sz="quarter" idx="16"/>
          </p:nvPr>
        </p:nvSpPr>
        <p:spPr/>
        <p:txBody>
          <a:bodyPr/>
          <a:lstStyle>
            <a:lvl1pPr>
              <a:defRPr/>
            </a:lvl1pPr>
          </a:lstStyle>
          <a:p>
            <a:fld id="{A4094504-A1DC-4F43-A00F-FE492FBB8E37}" type="slidenum">
              <a:rPr lang="sv-SE" altLang="sv-SE"/>
              <a:pPr/>
              <a:t>‹#›</a:t>
            </a:fld>
            <a:endParaRPr lang="sv-SE" altLang="sv-SE"/>
          </a:p>
        </p:txBody>
      </p:sp>
      <p:sp>
        <p:nvSpPr>
          <p:cNvPr id="3" name="Rubrik 2">
            <a:extLst>
              <a:ext uri="{FF2B5EF4-FFF2-40B4-BE49-F238E27FC236}">
                <a16:creationId xmlns:a16="http://schemas.microsoft.com/office/drawing/2014/main" id="{BFABFBD2-34D5-475D-9529-FBD8E4B7F2C0}"/>
              </a:ext>
            </a:extLst>
          </p:cNvPr>
          <p:cNvSpPr>
            <a:spLocks noGrp="1"/>
          </p:cNvSpPr>
          <p:nvPr>
            <p:ph type="title"/>
          </p:nvPr>
        </p:nvSpPr>
        <p:spPr>
          <a:xfrm>
            <a:off x="600506" y="371599"/>
            <a:ext cx="5580000" cy="1325562"/>
          </a:xfrm>
        </p:spPr>
        <p:txBody>
          <a:bodyPr/>
          <a:lstStyle/>
          <a:p>
            <a:r>
              <a:rPr lang="sv-SE"/>
              <a:t>Klicka här för att ändra mall för rubrikformat</a:t>
            </a:r>
          </a:p>
        </p:txBody>
      </p:sp>
    </p:spTree>
    <p:extLst>
      <p:ext uri="{BB962C8B-B14F-4D97-AF65-F5344CB8AC3E}">
        <p14:creationId xmlns:p14="http://schemas.microsoft.com/office/powerpoint/2010/main" val="225869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kt med text">
    <p:spTree>
      <p:nvGrpSpPr>
        <p:cNvPr id="1" name=""/>
        <p:cNvGrpSpPr/>
        <p:nvPr/>
      </p:nvGrpSpPr>
      <p:grpSpPr>
        <a:xfrm>
          <a:off x="0" y="0"/>
          <a:ext cx="0" cy="0"/>
          <a:chOff x="0" y="0"/>
          <a:chExt cx="0" cy="0"/>
        </a:xfrm>
      </p:grpSpPr>
      <p:sp>
        <p:nvSpPr>
          <p:cNvPr id="4" name="Platshållare för text 3"/>
          <p:cNvSpPr>
            <a:spLocks noGrp="1"/>
          </p:cNvSpPr>
          <p:nvPr>
            <p:ph type="body" sz="half" idx="2" hasCustomPrompt="1"/>
          </p:nvPr>
        </p:nvSpPr>
        <p:spPr>
          <a:xfrm>
            <a:off x="6969600" y="2054227"/>
            <a:ext cx="4492800" cy="3814762"/>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12" name="Platshållare för innehåll 2"/>
          <p:cNvSpPr>
            <a:spLocks noGrp="1"/>
          </p:cNvSpPr>
          <p:nvPr>
            <p:ph sz="half" idx="13" hasCustomPrompt="1"/>
          </p:nvPr>
        </p:nvSpPr>
        <p:spPr>
          <a:xfrm>
            <a:off x="722313" y="1111993"/>
            <a:ext cx="4545012" cy="463373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sv-SE"/>
              <a:t>Lägg till objekt</a:t>
            </a:r>
          </a:p>
        </p:txBody>
      </p:sp>
      <p:sp>
        <p:nvSpPr>
          <p:cNvPr id="6" name="Platshållare för datum 7"/>
          <p:cNvSpPr>
            <a:spLocks noGrp="1"/>
          </p:cNvSpPr>
          <p:nvPr>
            <p:ph type="dt" sz="half" idx="14"/>
          </p:nvPr>
        </p:nvSpPr>
        <p:spPr/>
        <p:txBody>
          <a:bodyPr/>
          <a:lstStyle>
            <a:lvl1pPr>
              <a:defRPr/>
            </a:lvl1pPr>
          </a:lstStyle>
          <a:p>
            <a:pPr>
              <a:defRPr/>
            </a:pPr>
            <a:fld id="{6EF83DAD-0BB6-4301-8E63-390DF186E499}" type="datetime1">
              <a:rPr lang="sv-SE"/>
              <a:pPr>
                <a:defRPr/>
              </a:pPr>
              <a:t>2024-07-07</a:t>
            </a:fld>
            <a:endParaRPr lang="sv-SE"/>
          </a:p>
        </p:txBody>
      </p:sp>
      <p:sp>
        <p:nvSpPr>
          <p:cNvPr id="7" name="Platshållare för sidfot 8"/>
          <p:cNvSpPr>
            <a:spLocks noGrp="1"/>
          </p:cNvSpPr>
          <p:nvPr>
            <p:ph type="ftr" sz="quarter" idx="15"/>
          </p:nvPr>
        </p:nvSpPr>
        <p:spPr/>
        <p:txBody>
          <a:bodyPr/>
          <a:lstStyle>
            <a:lvl1pPr>
              <a:defRPr/>
            </a:lvl1pPr>
          </a:lstStyle>
          <a:p>
            <a:pPr>
              <a:defRPr/>
            </a:pPr>
            <a:endParaRPr lang="sv-SE"/>
          </a:p>
        </p:txBody>
      </p:sp>
      <p:sp>
        <p:nvSpPr>
          <p:cNvPr id="8" name="Platshållare för bildnummer 9"/>
          <p:cNvSpPr>
            <a:spLocks noGrp="1"/>
          </p:cNvSpPr>
          <p:nvPr>
            <p:ph type="sldNum" sz="quarter" idx="16"/>
          </p:nvPr>
        </p:nvSpPr>
        <p:spPr/>
        <p:txBody>
          <a:bodyPr/>
          <a:lstStyle>
            <a:lvl1pPr>
              <a:defRPr/>
            </a:lvl1pPr>
          </a:lstStyle>
          <a:p>
            <a:fld id="{2F8730AC-B527-4FEF-9CBE-D03DF38EE672}" type="slidenum">
              <a:rPr lang="sv-SE" altLang="sv-SE"/>
              <a:pPr/>
              <a:t>‹#›</a:t>
            </a:fld>
            <a:endParaRPr lang="sv-SE" altLang="sv-SE"/>
          </a:p>
        </p:txBody>
      </p:sp>
      <p:sp>
        <p:nvSpPr>
          <p:cNvPr id="9" name="Rubrik 8">
            <a:extLst>
              <a:ext uri="{FF2B5EF4-FFF2-40B4-BE49-F238E27FC236}">
                <a16:creationId xmlns:a16="http://schemas.microsoft.com/office/drawing/2014/main" id="{DAF65D74-6748-4EEC-9068-D252555B9D91}"/>
              </a:ext>
            </a:extLst>
          </p:cNvPr>
          <p:cNvSpPr>
            <a:spLocks noGrp="1"/>
          </p:cNvSpPr>
          <p:nvPr>
            <p:ph type="title"/>
          </p:nvPr>
        </p:nvSpPr>
        <p:spPr>
          <a:xfrm>
            <a:off x="6969600" y="371599"/>
            <a:ext cx="4492800" cy="1325562"/>
          </a:xfrm>
        </p:spPr>
        <p:txBody>
          <a:bodyPr/>
          <a:lstStyle/>
          <a:p>
            <a:r>
              <a:rPr lang="sv-SE"/>
              <a:t>Klicka här för att ändra mall för rubrikformat</a:t>
            </a:r>
          </a:p>
        </p:txBody>
      </p:sp>
    </p:spTree>
    <p:extLst>
      <p:ext uri="{BB962C8B-B14F-4D97-AF65-F5344CB8AC3E}">
        <p14:creationId xmlns:p14="http://schemas.microsoft.com/office/powerpoint/2010/main" val="562907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e delar">
    <p:spTree>
      <p:nvGrpSpPr>
        <p:cNvPr id="1" name=""/>
        <p:cNvGrpSpPr/>
        <p:nvPr/>
      </p:nvGrpSpPr>
      <p:grpSpPr>
        <a:xfrm>
          <a:off x="0" y="0"/>
          <a:ext cx="0" cy="0"/>
          <a:chOff x="0" y="0"/>
          <a:chExt cx="0" cy="0"/>
        </a:xfrm>
      </p:grpSpPr>
      <p:sp>
        <p:nvSpPr>
          <p:cNvPr id="8" name="Platshållare för bild 6"/>
          <p:cNvSpPr>
            <a:spLocks noGrp="1"/>
          </p:cNvSpPr>
          <p:nvPr>
            <p:ph type="pic" sz="quarter" idx="13" hasCustomPrompt="1"/>
          </p:nvPr>
        </p:nvSpPr>
        <p:spPr>
          <a:xfrm>
            <a:off x="731519" y="1146790"/>
            <a:ext cx="3456306" cy="4561860"/>
          </a:xfrm>
        </p:spPr>
        <p:txBody>
          <a:bodyPr rtlCol="0">
            <a:normAutofit/>
          </a:bodyPr>
          <a:lstStyle>
            <a:lvl1pPr marL="0" indent="0">
              <a:buNone/>
              <a:defRPr sz="2000"/>
            </a:lvl1pPr>
          </a:lstStyle>
          <a:p>
            <a:pPr lvl="0"/>
            <a:r>
              <a:rPr lang="sv-SE" noProof="0"/>
              <a:t>Lägg till bild</a:t>
            </a:r>
          </a:p>
        </p:txBody>
      </p:sp>
      <p:sp>
        <p:nvSpPr>
          <p:cNvPr id="9" name="Platshållare för bild 6"/>
          <p:cNvSpPr>
            <a:spLocks noGrp="1"/>
          </p:cNvSpPr>
          <p:nvPr>
            <p:ph type="pic" sz="quarter" idx="14" hasCustomPrompt="1"/>
          </p:nvPr>
        </p:nvSpPr>
        <p:spPr>
          <a:xfrm>
            <a:off x="4361410" y="1146790"/>
            <a:ext cx="3456306" cy="4561860"/>
          </a:xfrm>
        </p:spPr>
        <p:txBody>
          <a:bodyPr rtlCol="0">
            <a:normAutofit/>
          </a:bodyPr>
          <a:lstStyle>
            <a:lvl1pPr marL="0" indent="0">
              <a:buNone/>
              <a:defRPr sz="2000"/>
            </a:lvl1pPr>
          </a:lstStyle>
          <a:p>
            <a:pPr lvl="0"/>
            <a:r>
              <a:rPr lang="sv-SE" noProof="0"/>
              <a:t>Lägg till bild</a:t>
            </a:r>
          </a:p>
        </p:txBody>
      </p:sp>
      <p:sp>
        <p:nvSpPr>
          <p:cNvPr id="10" name="Platshållare för bild 6"/>
          <p:cNvSpPr>
            <a:spLocks noGrp="1"/>
          </p:cNvSpPr>
          <p:nvPr>
            <p:ph type="pic" sz="quarter" idx="15" hasCustomPrompt="1"/>
          </p:nvPr>
        </p:nvSpPr>
        <p:spPr>
          <a:xfrm>
            <a:off x="8005156" y="1146790"/>
            <a:ext cx="3456306" cy="4561860"/>
          </a:xfrm>
        </p:spPr>
        <p:txBody>
          <a:bodyPr rtlCol="0">
            <a:normAutofit/>
          </a:bodyPr>
          <a:lstStyle>
            <a:lvl1pPr marL="0" indent="0">
              <a:buNone/>
              <a:defRPr sz="2000"/>
            </a:lvl1pPr>
          </a:lstStyle>
          <a:p>
            <a:pPr lvl="0"/>
            <a:r>
              <a:rPr lang="sv-SE" noProof="0"/>
              <a:t>Lägg till bild</a:t>
            </a:r>
          </a:p>
        </p:txBody>
      </p:sp>
      <p:sp>
        <p:nvSpPr>
          <p:cNvPr id="12" name="Platshållare för text 11"/>
          <p:cNvSpPr>
            <a:spLocks noGrp="1"/>
          </p:cNvSpPr>
          <p:nvPr>
            <p:ph type="body" sz="quarter" idx="16" hasCustomPrompt="1"/>
          </p:nvPr>
        </p:nvSpPr>
        <p:spPr>
          <a:xfrm>
            <a:off x="639478" y="5818909"/>
            <a:ext cx="3455987" cy="310429"/>
          </a:xfrm>
        </p:spPr>
        <p:txBody>
          <a:bodyPr>
            <a:noAutofit/>
          </a:bodyPr>
          <a:lstStyle>
            <a:lvl1pPr marL="0" indent="0">
              <a:buNone/>
              <a:defRPr sz="1800"/>
            </a:lvl1pPr>
          </a:lstStyle>
          <a:p>
            <a:pPr lvl="0"/>
            <a:r>
              <a:rPr lang="sv-SE" noProof="0"/>
              <a:t>Lägg till text</a:t>
            </a:r>
          </a:p>
        </p:txBody>
      </p:sp>
      <p:sp>
        <p:nvSpPr>
          <p:cNvPr id="13" name="Platshållare för text 11"/>
          <p:cNvSpPr>
            <a:spLocks noGrp="1"/>
          </p:cNvSpPr>
          <p:nvPr>
            <p:ph type="body" sz="quarter" idx="17" hasCustomPrompt="1"/>
          </p:nvPr>
        </p:nvSpPr>
        <p:spPr>
          <a:xfrm>
            <a:off x="4278028" y="5818909"/>
            <a:ext cx="3455987" cy="310429"/>
          </a:xfrm>
        </p:spPr>
        <p:txBody>
          <a:bodyPr>
            <a:noAutofit/>
          </a:bodyPr>
          <a:lstStyle>
            <a:lvl1pPr marL="0" indent="0">
              <a:buNone/>
              <a:defRPr sz="1800"/>
            </a:lvl1pPr>
          </a:lstStyle>
          <a:p>
            <a:pPr lvl="0"/>
            <a:r>
              <a:rPr lang="sv-SE" noProof="0"/>
              <a:t>Lägg till text</a:t>
            </a:r>
          </a:p>
        </p:txBody>
      </p:sp>
      <p:sp>
        <p:nvSpPr>
          <p:cNvPr id="14" name="Platshållare för text 11"/>
          <p:cNvSpPr>
            <a:spLocks noGrp="1"/>
          </p:cNvSpPr>
          <p:nvPr>
            <p:ph type="body" sz="quarter" idx="18" hasCustomPrompt="1"/>
          </p:nvPr>
        </p:nvSpPr>
        <p:spPr>
          <a:xfrm>
            <a:off x="7907919" y="5846618"/>
            <a:ext cx="3455987" cy="310429"/>
          </a:xfrm>
        </p:spPr>
        <p:txBody>
          <a:bodyPr>
            <a:noAutofit/>
          </a:bodyPr>
          <a:lstStyle>
            <a:lvl1pPr marL="0" indent="0">
              <a:buNone/>
              <a:defRPr sz="1800"/>
            </a:lvl1pPr>
          </a:lstStyle>
          <a:p>
            <a:pPr lvl="0"/>
            <a:r>
              <a:rPr lang="sv-SE" noProof="0"/>
              <a:t>Lägg till text</a:t>
            </a:r>
          </a:p>
        </p:txBody>
      </p:sp>
      <p:sp>
        <p:nvSpPr>
          <p:cNvPr id="15" name="Platshållare för datum 1"/>
          <p:cNvSpPr>
            <a:spLocks noGrp="1"/>
          </p:cNvSpPr>
          <p:nvPr>
            <p:ph type="dt" sz="half" idx="19"/>
          </p:nvPr>
        </p:nvSpPr>
        <p:spPr/>
        <p:txBody>
          <a:bodyPr/>
          <a:lstStyle>
            <a:lvl1pPr>
              <a:defRPr/>
            </a:lvl1pPr>
          </a:lstStyle>
          <a:p>
            <a:pPr>
              <a:defRPr/>
            </a:pPr>
            <a:fld id="{4317FDE7-BA22-4F1B-81BA-E5D0A4E2DC4A}" type="datetime1">
              <a:rPr lang="sv-SE"/>
              <a:pPr>
                <a:defRPr/>
              </a:pPr>
              <a:t>2024-07-07</a:t>
            </a:fld>
            <a:endParaRPr lang="sv-SE"/>
          </a:p>
        </p:txBody>
      </p:sp>
      <p:sp>
        <p:nvSpPr>
          <p:cNvPr id="16" name="Platshållare för sidfot 2"/>
          <p:cNvSpPr>
            <a:spLocks noGrp="1"/>
          </p:cNvSpPr>
          <p:nvPr>
            <p:ph type="ftr" sz="quarter" idx="20"/>
          </p:nvPr>
        </p:nvSpPr>
        <p:spPr/>
        <p:txBody>
          <a:bodyPr/>
          <a:lstStyle>
            <a:lvl1pPr>
              <a:defRPr/>
            </a:lvl1pPr>
          </a:lstStyle>
          <a:p>
            <a:pPr>
              <a:defRPr/>
            </a:pPr>
            <a:endParaRPr lang="sv-SE"/>
          </a:p>
        </p:txBody>
      </p:sp>
      <p:sp>
        <p:nvSpPr>
          <p:cNvPr id="17" name="Platshållare för bildnummer 3"/>
          <p:cNvSpPr>
            <a:spLocks noGrp="1"/>
          </p:cNvSpPr>
          <p:nvPr>
            <p:ph type="sldNum" sz="quarter" idx="21"/>
          </p:nvPr>
        </p:nvSpPr>
        <p:spPr/>
        <p:txBody>
          <a:bodyPr/>
          <a:lstStyle>
            <a:lvl1pPr>
              <a:defRPr/>
            </a:lvl1pPr>
          </a:lstStyle>
          <a:p>
            <a:fld id="{3AD0A877-7841-4A20-9F6D-98E0128FC35F}" type="slidenum">
              <a:rPr lang="sv-SE" altLang="sv-SE"/>
              <a:pPr/>
              <a:t>‹#›</a:t>
            </a:fld>
            <a:endParaRPr lang="sv-SE" altLang="sv-SE"/>
          </a:p>
        </p:txBody>
      </p:sp>
    </p:spTree>
    <p:extLst>
      <p:ext uri="{BB962C8B-B14F-4D97-AF65-F5344CB8AC3E}">
        <p14:creationId xmlns:p14="http://schemas.microsoft.com/office/powerpoint/2010/main" val="3993174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ingres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02245" y="728663"/>
            <a:ext cx="10018712" cy="5400675"/>
          </a:xfrm>
        </p:spPr>
        <p:txBody>
          <a:bodyPr/>
          <a:lstStyle/>
          <a:p>
            <a:pPr lvl="0"/>
            <a:r>
              <a:rPr lang="sv-SE" noProof="0"/>
              <a:t>Lägg till text</a:t>
            </a:r>
          </a:p>
        </p:txBody>
      </p:sp>
      <p:sp>
        <p:nvSpPr>
          <p:cNvPr id="4" name="Platshållare för datum 2"/>
          <p:cNvSpPr>
            <a:spLocks noGrp="1"/>
          </p:cNvSpPr>
          <p:nvPr>
            <p:ph type="dt" sz="half" idx="10"/>
          </p:nvPr>
        </p:nvSpPr>
        <p:spPr/>
        <p:txBody>
          <a:bodyPr/>
          <a:lstStyle>
            <a:lvl1pPr>
              <a:defRPr/>
            </a:lvl1pPr>
          </a:lstStyle>
          <a:p>
            <a:pPr>
              <a:defRPr/>
            </a:pPr>
            <a:fld id="{E320AD09-22F3-404A-A6FE-88E77B80C656}" type="datetime1">
              <a:rPr lang="sv-SE"/>
              <a:pPr>
                <a:defRPr/>
              </a:pPr>
              <a:t>2024-07-07</a:t>
            </a:fld>
            <a:endParaRPr lang="sv-SE"/>
          </a:p>
        </p:txBody>
      </p:sp>
      <p:sp>
        <p:nvSpPr>
          <p:cNvPr id="5" name="Platshållare för sidfot 3"/>
          <p:cNvSpPr>
            <a:spLocks noGrp="1"/>
          </p:cNvSpPr>
          <p:nvPr>
            <p:ph type="ftr" sz="quarter" idx="11"/>
          </p:nvPr>
        </p:nvSpPr>
        <p:spPr/>
        <p:txBody>
          <a:bodyPr/>
          <a:lstStyle>
            <a:lvl1pPr>
              <a:defRPr/>
            </a:lvl1pPr>
          </a:lstStyle>
          <a:p>
            <a:pPr>
              <a:defRPr/>
            </a:pPr>
            <a:endParaRPr lang="sv-SE"/>
          </a:p>
        </p:txBody>
      </p:sp>
      <p:sp>
        <p:nvSpPr>
          <p:cNvPr id="6" name="Platshållare för bildnummer 4"/>
          <p:cNvSpPr>
            <a:spLocks noGrp="1"/>
          </p:cNvSpPr>
          <p:nvPr>
            <p:ph type="sldNum" sz="quarter" idx="12"/>
          </p:nvPr>
        </p:nvSpPr>
        <p:spPr/>
        <p:txBody>
          <a:bodyPr/>
          <a:lstStyle>
            <a:lvl1pPr>
              <a:defRPr/>
            </a:lvl1pPr>
          </a:lstStyle>
          <a:p>
            <a:fld id="{8F26FE8F-E296-46B5-8F76-BF720E9AE0B3}" type="slidenum">
              <a:rPr lang="sv-SE" altLang="sv-SE"/>
              <a:pPr/>
              <a:t>‹#›</a:t>
            </a:fld>
            <a:endParaRPr lang="sv-SE" altLang="sv-SE"/>
          </a:p>
        </p:txBody>
      </p:sp>
    </p:spTree>
    <p:extLst>
      <p:ext uri="{BB962C8B-B14F-4D97-AF65-F5344CB8AC3E}">
        <p14:creationId xmlns:p14="http://schemas.microsoft.com/office/powerpoint/2010/main" val="3276491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apitelsida">
    <p:spTree>
      <p:nvGrpSpPr>
        <p:cNvPr id="1" name=""/>
        <p:cNvGrpSpPr/>
        <p:nvPr/>
      </p:nvGrpSpPr>
      <p:grpSpPr>
        <a:xfrm>
          <a:off x="0" y="0"/>
          <a:ext cx="0" cy="0"/>
          <a:chOff x="0" y="0"/>
          <a:chExt cx="0" cy="0"/>
        </a:xfrm>
      </p:grpSpPr>
      <p:sp>
        <p:nvSpPr>
          <p:cNvPr id="10" name="Rubrik 9"/>
          <p:cNvSpPr>
            <a:spLocks noGrp="1"/>
          </p:cNvSpPr>
          <p:nvPr>
            <p:ph type="title" hasCustomPrompt="1"/>
          </p:nvPr>
        </p:nvSpPr>
        <p:spPr>
          <a:xfrm>
            <a:off x="593000" y="3428999"/>
            <a:ext cx="9232037" cy="2528771"/>
          </a:xfrm>
        </p:spPr>
        <p:txBody>
          <a:bodyPr anchor="t">
            <a:noAutofit/>
          </a:bodyPr>
          <a:lstStyle>
            <a:lvl1pPr>
              <a:defRPr sz="3600"/>
            </a:lvl1pPr>
          </a:lstStyle>
          <a:p>
            <a:pPr lvl="0"/>
            <a:r>
              <a:rPr lang="sv-SE" noProof="0"/>
              <a:t>Lägg till text</a:t>
            </a:r>
          </a:p>
        </p:txBody>
      </p:sp>
      <p:sp>
        <p:nvSpPr>
          <p:cNvPr id="4" name="Platshållare för datum 1"/>
          <p:cNvSpPr>
            <a:spLocks noGrp="1"/>
          </p:cNvSpPr>
          <p:nvPr>
            <p:ph type="dt" sz="half" idx="10"/>
          </p:nvPr>
        </p:nvSpPr>
        <p:spPr/>
        <p:txBody>
          <a:bodyPr/>
          <a:lstStyle>
            <a:lvl1pPr>
              <a:defRPr/>
            </a:lvl1pPr>
          </a:lstStyle>
          <a:p>
            <a:pPr>
              <a:defRPr/>
            </a:pPr>
            <a:fld id="{428511D9-E95C-400E-B9B4-8D75F3715235}" type="datetime1">
              <a:rPr lang="sv-SE"/>
              <a:pPr>
                <a:defRPr/>
              </a:pPr>
              <a:t>2024-07-07</a:t>
            </a:fld>
            <a:endParaRPr lang="sv-SE"/>
          </a:p>
        </p:txBody>
      </p:sp>
      <p:sp>
        <p:nvSpPr>
          <p:cNvPr id="5" name="Platshållare för sidfot 2"/>
          <p:cNvSpPr>
            <a:spLocks noGrp="1"/>
          </p:cNvSpPr>
          <p:nvPr>
            <p:ph type="ftr" sz="quarter" idx="11"/>
          </p:nvPr>
        </p:nvSpPr>
        <p:spPr/>
        <p:txBody>
          <a:bodyPr/>
          <a:lstStyle>
            <a:lvl1pPr>
              <a:defRPr/>
            </a:lvl1pPr>
          </a:lstStyle>
          <a:p>
            <a:pPr>
              <a:defRPr/>
            </a:pPr>
            <a:endParaRPr lang="sv-SE"/>
          </a:p>
        </p:txBody>
      </p:sp>
      <p:sp>
        <p:nvSpPr>
          <p:cNvPr id="6" name="Platshållare för bildnummer 3"/>
          <p:cNvSpPr>
            <a:spLocks noGrp="1"/>
          </p:cNvSpPr>
          <p:nvPr>
            <p:ph type="sldNum" sz="quarter" idx="12"/>
          </p:nvPr>
        </p:nvSpPr>
        <p:spPr/>
        <p:txBody>
          <a:bodyPr/>
          <a:lstStyle>
            <a:lvl1pPr>
              <a:defRPr/>
            </a:lvl1pPr>
          </a:lstStyle>
          <a:p>
            <a:fld id="{75D2C4FC-5368-4A1A-907C-0B5C8FE45B28}" type="slidenum">
              <a:rPr lang="sv-SE" altLang="sv-SE"/>
              <a:pPr/>
              <a:t>‹#›</a:t>
            </a:fld>
            <a:endParaRPr lang="sv-SE" altLang="sv-SE"/>
          </a:p>
        </p:txBody>
      </p:sp>
    </p:spTree>
    <p:extLst>
      <p:ext uri="{BB962C8B-B14F-4D97-AF65-F5344CB8AC3E}">
        <p14:creationId xmlns:p14="http://schemas.microsoft.com/office/powerpoint/2010/main" val="2198525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lskärmsbild med rubrik">
    <p:spTree>
      <p:nvGrpSpPr>
        <p:cNvPr id="1" name=""/>
        <p:cNvGrpSpPr/>
        <p:nvPr/>
      </p:nvGrpSpPr>
      <p:grpSpPr>
        <a:xfrm>
          <a:off x="0" y="0"/>
          <a:ext cx="0" cy="0"/>
          <a:chOff x="0" y="0"/>
          <a:chExt cx="0" cy="0"/>
        </a:xfrm>
      </p:grpSpPr>
      <p:sp>
        <p:nvSpPr>
          <p:cNvPr id="6" name="Platshållare för bild 5"/>
          <p:cNvSpPr>
            <a:spLocks noGrp="1"/>
          </p:cNvSpPr>
          <p:nvPr>
            <p:ph type="pic" sz="quarter" idx="13" hasCustomPrompt="1"/>
          </p:nvPr>
        </p:nvSpPr>
        <p:spPr>
          <a:xfrm>
            <a:off x="0" y="0"/>
            <a:ext cx="12192000" cy="6858000"/>
          </a:xfrm>
        </p:spPr>
        <p:txBody>
          <a:bodyPr rtlCol="0">
            <a:normAutofit/>
          </a:bodyPr>
          <a:lstStyle>
            <a:lvl1pPr marL="0" indent="0">
              <a:buNone/>
              <a:defRPr sz="2000"/>
            </a:lvl1pPr>
          </a:lstStyle>
          <a:p>
            <a:pPr lvl="0"/>
            <a:r>
              <a:rPr lang="sv-SE" noProof="0"/>
              <a:t>Lägg till bildbakgrund</a:t>
            </a:r>
          </a:p>
        </p:txBody>
      </p:sp>
      <p:sp>
        <p:nvSpPr>
          <p:cNvPr id="10" name="Rubrik 9"/>
          <p:cNvSpPr>
            <a:spLocks noGrp="1"/>
          </p:cNvSpPr>
          <p:nvPr>
            <p:ph type="title" hasCustomPrompt="1"/>
          </p:nvPr>
        </p:nvSpPr>
        <p:spPr>
          <a:xfrm>
            <a:off x="593000" y="3428999"/>
            <a:ext cx="9232037" cy="2528771"/>
          </a:xfrm>
        </p:spPr>
        <p:txBody>
          <a:bodyPr anchor="t">
            <a:noAutofit/>
          </a:bodyPr>
          <a:lstStyle>
            <a:lvl1pPr>
              <a:defRPr sz="3600"/>
            </a:lvl1pPr>
          </a:lstStyle>
          <a:p>
            <a:pPr lvl="0"/>
            <a:r>
              <a:rPr lang="sv-SE" noProof="0"/>
              <a:t>Lägg till text</a:t>
            </a:r>
          </a:p>
        </p:txBody>
      </p:sp>
      <p:sp>
        <p:nvSpPr>
          <p:cNvPr id="5" name="Platshållare för datum 1"/>
          <p:cNvSpPr>
            <a:spLocks noGrp="1"/>
          </p:cNvSpPr>
          <p:nvPr>
            <p:ph type="dt" sz="half" idx="14"/>
          </p:nvPr>
        </p:nvSpPr>
        <p:spPr/>
        <p:txBody>
          <a:bodyPr/>
          <a:lstStyle>
            <a:lvl1pPr>
              <a:defRPr/>
            </a:lvl1pPr>
          </a:lstStyle>
          <a:p>
            <a:pPr>
              <a:defRPr/>
            </a:pPr>
            <a:fld id="{A28D69C3-67E6-424C-A9B3-1EEDA663B0A0}" type="datetime1">
              <a:rPr lang="sv-SE"/>
              <a:pPr>
                <a:defRPr/>
              </a:pPr>
              <a:t>2024-07-07</a:t>
            </a:fld>
            <a:endParaRPr lang="sv-SE"/>
          </a:p>
        </p:txBody>
      </p:sp>
      <p:sp>
        <p:nvSpPr>
          <p:cNvPr id="7" name="Platshållare för sidfot 2"/>
          <p:cNvSpPr>
            <a:spLocks noGrp="1"/>
          </p:cNvSpPr>
          <p:nvPr>
            <p:ph type="ftr" sz="quarter" idx="15"/>
          </p:nvPr>
        </p:nvSpPr>
        <p:spPr/>
        <p:txBody>
          <a:bodyPr/>
          <a:lstStyle>
            <a:lvl1pPr>
              <a:defRPr/>
            </a:lvl1pPr>
          </a:lstStyle>
          <a:p>
            <a:pPr>
              <a:defRPr/>
            </a:pPr>
            <a:endParaRPr lang="sv-SE"/>
          </a:p>
        </p:txBody>
      </p:sp>
      <p:sp>
        <p:nvSpPr>
          <p:cNvPr id="8" name="Platshållare för bildnummer 3"/>
          <p:cNvSpPr>
            <a:spLocks noGrp="1"/>
          </p:cNvSpPr>
          <p:nvPr>
            <p:ph type="sldNum" sz="quarter" idx="16"/>
          </p:nvPr>
        </p:nvSpPr>
        <p:spPr/>
        <p:txBody>
          <a:bodyPr/>
          <a:lstStyle>
            <a:lvl1pPr>
              <a:defRPr/>
            </a:lvl1pPr>
          </a:lstStyle>
          <a:p>
            <a:fld id="{DE1372E2-7FE8-4663-B3CA-160E882850B2}" type="slidenum">
              <a:rPr lang="sv-SE" altLang="sv-SE"/>
              <a:pPr/>
              <a:t>‹#›</a:t>
            </a:fld>
            <a:endParaRPr lang="sv-SE" altLang="sv-SE"/>
          </a:p>
        </p:txBody>
      </p:sp>
    </p:spTree>
    <p:extLst>
      <p:ext uri="{BB962C8B-B14F-4D97-AF65-F5344CB8AC3E}">
        <p14:creationId xmlns:p14="http://schemas.microsoft.com/office/powerpoint/2010/main" val="50200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9D3704-98C6-47F0-8F91-6D50F51E183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49329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 utan logo">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849D026-2655-420C-90AD-623A94B5B9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4067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or bild utan rubrik">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a:solidFill>
                  <a:prstClr val="black"/>
                </a:solidFill>
              </a:rPr>
              <a:t>Avdelningsmöte VBP 20230317</a:t>
            </a:r>
          </a:p>
        </p:txBody>
      </p:sp>
      <p:sp>
        <p:nvSpPr>
          <p:cNvPr id="7" name="Platshållare för bild 6"/>
          <p:cNvSpPr>
            <a:spLocks noGrp="1"/>
          </p:cNvSpPr>
          <p:nvPr>
            <p:ph type="pic" sz="quarter" idx="12" hasCustomPrompt="1"/>
          </p:nvPr>
        </p:nvSpPr>
        <p:spPr>
          <a:xfrm>
            <a:off x="592677" y="774701"/>
            <a:ext cx="11004551" cy="5395913"/>
          </a:xfrm>
        </p:spPr>
        <p:txBody>
          <a:bodyPr anchor="ctr">
            <a:normAutofit/>
          </a:bodyPr>
          <a:lstStyle>
            <a:lvl1pPr marL="0" indent="0" algn="ctr">
              <a:buNone/>
              <a:defRPr sz="1400" baseline="0"/>
            </a:lvl1pPr>
          </a:lstStyle>
          <a:p>
            <a:r>
              <a:rPr lang="sv-SE"/>
              <a:t>Klicka för att infoga bild</a:t>
            </a:r>
          </a:p>
        </p:txBody>
      </p:sp>
    </p:spTree>
    <p:extLst>
      <p:ext uri="{BB962C8B-B14F-4D97-AF65-F5344CB8AC3E}">
        <p14:creationId xmlns:p14="http://schemas.microsoft.com/office/powerpoint/2010/main" val="3947379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sida">
    <p:spTree>
      <p:nvGrpSpPr>
        <p:cNvPr id="1" name=""/>
        <p:cNvGrpSpPr/>
        <p:nvPr/>
      </p:nvGrpSpPr>
      <p:grpSpPr>
        <a:xfrm>
          <a:off x="0" y="0"/>
          <a:ext cx="0" cy="0"/>
          <a:chOff x="0" y="0"/>
          <a:chExt cx="0" cy="0"/>
        </a:xfrm>
      </p:grpSpPr>
      <p:sp>
        <p:nvSpPr>
          <p:cNvPr id="3" name="Platshållare för datum 1"/>
          <p:cNvSpPr>
            <a:spLocks noGrp="1"/>
          </p:cNvSpPr>
          <p:nvPr>
            <p:ph type="dt" sz="half" idx="10"/>
          </p:nvPr>
        </p:nvSpPr>
        <p:spPr/>
        <p:txBody>
          <a:bodyPr/>
          <a:lstStyle>
            <a:lvl1pPr>
              <a:defRPr/>
            </a:lvl1pPr>
          </a:lstStyle>
          <a:p>
            <a:pPr>
              <a:defRPr/>
            </a:pPr>
            <a:fld id="{F7D8BE79-096C-47A5-9345-FA2B0A22B601}" type="datetime1">
              <a:rPr lang="sv-SE"/>
              <a:pPr>
                <a:defRPr/>
              </a:pPr>
              <a:t>2024-07-07</a:t>
            </a:fld>
            <a:endParaRPr lang="sv-SE"/>
          </a:p>
        </p:txBody>
      </p:sp>
      <p:sp>
        <p:nvSpPr>
          <p:cNvPr id="4" name="Platshållare för sidfot 2"/>
          <p:cNvSpPr>
            <a:spLocks noGrp="1"/>
          </p:cNvSpPr>
          <p:nvPr>
            <p:ph type="ftr" sz="quarter" idx="11"/>
          </p:nvPr>
        </p:nvSpPr>
        <p:spPr/>
        <p:txBody>
          <a:bodyPr/>
          <a:lstStyle>
            <a:lvl1pPr>
              <a:defRPr/>
            </a:lvl1pPr>
          </a:lstStyle>
          <a:p>
            <a:pPr>
              <a:defRPr/>
            </a:pPr>
            <a:endParaRPr lang="sv-SE"/>
          </a:p>
        </p:txBody>
      </p:sp>
      <p:sp>
        <p:nvSpPr>
          <p:cNvPr id="5" name="Platshållare för bildnummer 3"/>
          <p:cNvSpPr>
            <a:spLocks noGrp="1"/>
          </p:cNvSpPr>
          <p:nvPr>
            <p:ph type="sldNum" sz="quarter" idx="12"/>
          </p:nvPr>
        </p:nvSpPr>
        <p:spPr/>
        <p:txBody>
          <a:bodyPr/>
          <a:lstStyle>
            <a:lvl1pPr>
              <a:defRPr/>
            </a:lvl1pPr>
          </a:lstStyle>
          <a:p>
            <a:fld id="{2D23B8EC-0C4D-4599-9CF8-C8114385AE93}" type="slidenum">
              <a:rPr lang="sv-SE" altLang="sv-SE"/>
              <a:pPr/>
              <a:t>‹#›</a:t>
            </a:fld>
            <a:endParaRPr lang="sv-SE" altLang="sv-SE"/>
          </a:p>
        </p:txBody>
      </p:sp>
    </p:spTree>
    <p:extLst>
      <p:ext uri="{BB962C8B-B14F-4D97-AF65-F5344CB8AC3E}">
        <p14:creationId xmlns:p14="http://schemas.microsoft.com/office/powerpoint/2010/main" val="643966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sida uta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3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vslut">
    <p:bg>
      <p:bgPr>
        <a:solidFill>
          <a:schemeClr val="bg1"/>
        </a:solidFill>
        <a:effectLst/>
      </p:bgPr>
    </p:bg>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76C38ECA-FF77-8B42-A9E4-95B501F30D28}"/>
              </a:ext>
            </a:extLst>
          </p:cNvPr>
          <p:cNvSpPr>
            <a:spLocks noGrp="1"/>
          </p:cNvSpPr>
          <p:nvPr>
            <p:ph type="title" hasCustomPrompt="1"/>
          </p:nvPr>
        </p:nvSpPr>
        <p:spPr>
          <a:xfrm>
            <a:off x="600393" y="4197350"/>
            <a:ext cx="6194425" cy="1836738"/>
          </a:xfrm>
        </p:spPr>
        <p:txBody>
          <a:bodyPr/>
          <a:lstStyle>
            <a:lvl1pPr eaLnBrk="1" hangingPunct="1">
              <a:lnSpc>
                <a:spcPts val="6800"/>
              </a:lnSpc>
              <a:defRPr sz="5800"/>
            </a:lvl1pPr>
          </a:lstStyle>
          <a:p>
            <a:pPr eaLnBrk="1" hangingPunct="1">
              <a:lnSpc>
                <a:spcPts val="6800"/>
              </a:lnSpc>
            </a:pPr>
            <a:r>
              <a:rPr lang="sv-SE" altLang="sv-SE" sz="5800">
                <a:solidFill>
                  <a:schemeClr val="tx2"/>
                </a:solidFill>
                <a:latin typeface="Mabry Medium"/>
              </a:rPr>
              <a:t>Tack!</a:t>
            </a:r>
            <a:br>
              <a:rPr lang="sv-SE" altLang="sv-SE" sz="5800">
                <a:solidFill>
                  <a:schemeClr val="tx2"/>
                </a:solidFill>
                <a:latin typeface="Mabry Medium"/>
              </a:rPr>
            </a:br>
            <a:r>
              <a:rPr lang="sv-SE" altLang="sv-SE" sz="5800">
                <a:solidFill>
                  <a:schemeClr val="tx2"/>
                </a:solidFill>
                <a:latin typeface="Mabry Medium"/>
              </a:rPr>
              <a:t>Frågor på det? </a:t>
            </a:r>
          </a:p>
        </p:txBody>
      </p:sp>
      <p:pic>
        <p:nvPicPr>
          <p:cNvPr id="4" name="Bildobjekt 3">
            <a:extLst>
              <a:ext uri="{FF2B5EF4-FFF2-40B4-BE49-F238E27FC236}">
                <a16:creationId xmlns:a16="http://schemas.microsoft.com/office/drawing/2014/main" id="{8CBAF6D8-0855-4899-A302-AA2C89787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980400" y="914400"/>
            <a:ext cx="3919390" cy="3919390"/>
          </a:xfrm>
          <a:prstGeom prst="rect">
            <a:avLst/>
          </a:prstGeom>
        </p:spPr>
      </p:pic>
    </p:spTree>
    <p:extLst>
      <p:ext uri="{BB962C8B-B14F-4D97-AF65-F5344CB8AC3E}">
        <p14:creationId xmlns:p14="http://schemas.microsoft.com/office/powerpoint/2010/main" val="191602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elsida engelsk">
    <p:spTree>
      <p:nvGrpSpPr>
        <p:cNvPr id="1" name=""/>
        <p:cNvGrpSpPr/>
        <p:nvPr/>
      </p:nvGrpSpPr>
      <p:grpSpPr>
        <a:xfrm>
          <a:off x="0" y="0"/>
          <a:ext cx="0" cy="0"/>
          <a:chOff x="0" y="0"/>
          <a:chExt cx="0" cy="0"/>
        </a:xfrm>
      </p:grpSpPr>
      <p:sp>
        <p:nvSpPr>
          <p:cNvPr id="11" name="Platshållare för text 3"/>
          <p:cNvSpPr>
            <a:spLocks noGrp="1"/>
          </p:cNvSpPr>
          <p:nvPr>
            <p:ph type="body" sz="quarter" idx="10" hasCustomPrompt="1"/>
          </p:nvPr>
        </p:nvSpPr>
        <p:spPr>
          <a:xfrm>
            <a:off x="614403" y="5541265"/>
            <a:ext cx="10845760" cy="346507"/>
          </a:xfrm>
        </p:spPr>
        <p:txBody>
          <a:bodyPr anchor="ctr">
            <a:noAutofit/>
          </a:bodyPr>
          <a:lstStyle>
            <a:lvl1pPr marL="0" indent="0">
              <a:buNone/>
              <a:defRPr sz="15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Sender, First name Last name</a:t>
            </a:r>
          </a:p>
        </p:txBody>
      </p:sp>
      <p:sp>
        <p:nvSpPr>
          <p:cNvPr id="7" name="Rubrik 25">
            <a:extLst>
              <a:ext uri="{FF2B5EF4-FFF2-40B4-BE49-F238E27FC236}">
                <a16:creationId xmlns:a16="http://schemas.microsoft.com/office/drawing/2014/main" id="{AB8AA3D1-FA98-E547-9058-960A57B2D8DE}"/>
              </a:ext>
            </a:extLst>
          </p:cNvPr>
          <p:cNvSpPr>
            <a:spLocks noGrp="1"/>
          </p:cNvSpPr>
          <p:nvPr>
            <p:ph type="title" hasCustomPrompt="1"/>
          </p:nvPr>
        </p:nvSpPr>
        <p:spPr>
          <a:xfrm>
            <a:off x="615683" y="3588761"/>
            <a:ext cx="10844480" cy="1925072"/>
          </a:xfrm>
        </p:spPr>
        <p:txBody>
          <a:bodyPr anchor="t">
            <a:noAutofit/>
          </a:bodyPr>
          <a:lstStyle>
            <a:lvl1pPr algn="l">
              <a:defRPr sz="4500">
                <a:solidFill>
                  <a:schemeClr val="tx2"/>
                </a:solidFill>
              </a:defRPr>
            </a:lvl1pPr>
          </a:lstStyle>
          <a:p>
            <a:pPr lvl="0"/>
            <a:r>
              <a:rPr lang="en-US" noProof="0"/>
              <a:t>Click to add title</a:t>
            </a:r>
          </a:p>
        </p:txBody>
      </p:sp>
      <p:sp>
        <p:nvSpPr>
          <p:cNvPr id="10" name="Platshållare för text 3">
            <a:extLst>
              <a:ext uri="{FF2B5EF4-FFF2-40B4-BE49-F238E27FC236}">
                <a16:creationId xmlns:a16="http://schemas.microsoft.com/office/drawing/2014/main" id="{06AD4185-B261-C04E-9FD7-601F3D0BA0E7}"/>
              </a:ext>
            </a:extLst>
          </p:cNvPr>
          <p:cNvSpPr>
            <a:spLocks noGrp="1"/>
          </p:cNvSpPr>
          <p:nvPr>
            <p:ph type="body" sz="quarter" idx="12" hasCustomPrompt="1"/>
          </p:nvPr>
        </p:nvSpPr>
        <p:spPr>
          <a:xfrm>
            <a:off x="9866376" y="6313101"/>
            <a:ext cx="2118233" cy="346507"/>
          </a:xfrm>
        </p:spPr>
        <p:txBody>
          <a:bodyPr anchor="ctr">
            <a:noAutofit/>
          </a:bodyPr>
          <a:lstStyle>
            <a:lvl1pPr marL="0" indent="0" algn="r">
              <a:buNone/>
              <a:defRPr sz="9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ID: XXXXXX</a:t>
            </a:r>
          </a:p>
        </p:txBody>
      </p:sp>
      <p:sp>
        <p:nvSpPr>
          <p:cNvPr id="12" name="Platshållare för text 3">
            <a:extLst>
              <a:ext uri="{FF2B5EF4-FFF2-40B4-BE49-F238E27FC236}">
                <a16:creationId xmlns:a16="http://schemas.microsoft.com/office/drawing/2014/main" id="{424744A0-83CC-2E44-B007-51D2DD144A1A}"/>
              </a:ext>
            </a:extLst>
          </p:cNvPr>
          <p:cNvSpPr>
            <a:spLocks noGrp="1"/>
          </p:cNvSpPr>
          <p:nvPr>
            <p:ph type="body" sz="quarter" idx="13" hasCustomPrompt="1"/>
          </p:nvPr>
        </p:nvSpPr>
        <p:spPr>
          <a:xfrm>
            <a:off x="614403" y="5907025"/>
            <a:ext cx="10845760" cy="346507"/>
          </a:xfrm>
        </p:spPr>
        <p:txBody>
          <a:bodyPr anchor="ctr">
            <a:noAutofit/>
          </a:bodyPr>
          <a:lstStyle>
            <a:lvl1pPr marL="0" indent="0">
              <a:buNone/>
              <a:defRPr sz="12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Date, Place</a:t>
            </a:r>
          </a:p>
        </p:txBody>
      </p:sp>
      <p:pic>
        <p:nvPicPr>
          <p:cNvPr id="9" name="Bildobjekt 8" descr="En bild som visar text&#10;&#10;Automatiskt genererad beskrivning">
            <a:extLst>
              <a:ext uri="{FF2B5EF4-FFF2-40B4-BE49-F238E27FC236}">
                <a16:creationId xmlns:a16="http://schemas.microsoft.com/office/drawing/2014/main" id="{746714EA-723F-4D8F-85B2-7A4562E0CBE6}"/>
              </a:ext>
            </a:extLst>
          </p:cNvPr>
          <p:cNvPicPr>
            <a:picLocks/>
          </p:cNvPicPr>
          <p:nvPr userDrawn="1"/>
        </p:nvPicPr>
        <p:blipFill>
          <a:blip r:embed="rId2"/>
          <a:stretch>
            <a:fillRect/>
          </a:stretch>
        </p:blipFill>
        <p:spPr>
          <a:xfrm>
            <a:off x="679450" y="2073599"/>
            <a:ext cx="4168800" cy="1231200"/>
          </a:xfrm>
          <a:prstGeom prst="rect">
            <a:avLst/>
          </a:prstGeom>
        </p:spPr>
      </p:pic>
    </p:spTree>
    <p:extLst>
      <p:ext uri="{BB962C8B-B14F-4D97-AF65-F5344CB8AC3E}">
        <p14:creationId xmlns:p14="http://schemas.microsoft.com/office/powerpoint/2010/main" val="1338442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tandard slide - Blank">
    <p:spTree>
      <p:nvGrpSpPr>
        <p:cNvPr id="1" name=""/>
        <p:cNvGrpSpPr/>
        <p:nvPr/>
      </p:nvGrpSpPr>
      <p:grpSpPr>
        <a:xfrm>
          <a:off x="0" y="0"/>
          <a:ext cx="0" cy="0"/>
          <a:chOff x="0" y="0"/>
          <a:chExt cx="0" cy="0"/>
        </a:xfrm>
      </p:grpSpPr>
      <p:sp>
        <p:nvSpPr>
          <p:cNvPr id="2" name="Text Placeholder 13"/>
          <p:cNvSpPr>
            <a:spLocks noGrp="1"/>
          </p:cNvSpPr>
          <p:nvPr>
            <p:ph type="body" sz="quarter" idx="13" hasCustomPrompt="1"/>
          </p:nvPr>
        </p:nvSpPr>
        <p:spPr>
          <a:xfrm>
            <a:off x="861492" y="1668508"/>
            <a:ext cx="10481731" cy="4373517"/>
          </a:xfrm>
        </p:spPr>
        <p:txBody>
          <a:bodyPr/>
          <a:lstStyle>
            <a:lvl1pPr marL="319893" indent="-203828" algn="just" defTabSz="1086123" rtl="0" fontAlgn="base">
              <a:lnSpc>
                <a:spcPct val="100000"/>
              </a:lnSpc>
              <a:spcBef>
                <a:spcPct val="0"/>
              </a:spcBef>
              <a:spcAft>
                <a:spcPct val="0"/>
              </a:spcAft>
              <a:buClr>
                <a:schemeClr val="accent1"/>
              </a:buClr>
              <a:buSzPct val="100000"/>
              <a:buFont typeface="Arial" panose="020B0604020202020204" pitchFamily="34" charset="0"/>
              <a:buChar char="•"/>
              <a:defRPr lang="en-US" sz="1896" b="1" kern="1200" dirty="0" smtClean="0">
                <a:solidFill>
                  <a:srgbClr val="008899"/>
                </a:solidFill>
                <a:latin typeface="+mn-lt"/>
                <a:ea typeface="ＭＳ Ｐゴシック" charset="0"/>
                <a:cs typeface="AgfaRotisSansSerif-Bold"/>
              </a:defRPr>
            </a:lvl1pPr>
            <a:lvl2pPr marL="701121" indent="-227418">
              <a:lnSpc>
                <a:spcPct val="100000"/>
              </a:lnSpc>
              <a:buClr>
                <a:schemeClr val="accent3"/>
              </a:buClr>
              <a:buFont typeface="Arial" panose="020B0604020202020204" pitchFamily="34" charset="0"/>
              <a:buChar char="•"/>
              <a:tabLst>
                <a:tab pos="701121" algn="l"/>
              </a:tabLst>
              <a:defRPr lang="en-US" sz="1896" kern="1200" dirty="0" smtClean="0">
                <a:solidFill>
                  <a:schemeClr val="tx1"/>
                </a:solidFill>
                <a:latin typeface="+mn-lt"/>
                <a:ea typeface="ＭＳ Ｐゴシック" charset="0"/>
                <a:cs typeface="Arial"/>
              </a:defRPr>
            </a:lvl2pPr>
            <a:lvl3pPr marL="1069138" indent="-210433">
              <a:lnSpc>
                <a:spcPct val="100000"/>
              </a:lnSpc>
              <a:buClr>
                <a:schemeClr val="accent4"/>
              </a:buClr>
              <a:buFont typeface="Arial" panose="020B0604020202020204" pitchFamily="34" charset="0"/>
              <a:buChar char="•"/>
              <a:defRPr lang="en-US" sz="1896" kern="1200" dirty="0" smtClean="0">
                <a:solidFill>
                  <a:schemeClr val="tx1"/>
                </a:solidFill>
                <a:latin typeface="+mn-lt"/>
                <a:ea typeface="ＭＳ Ｐゴシック" charset="0"/>
                <a:cs typeface="Arial"/>
              </a:defRPr>
            </a:lvl3pPr>
            <a:lvl4pPr marL="1438099" indent="-210433">
              <a:lnSpc>
                <a:spcPct val="100000"/>
              </a:lnSpc>
              <a:buClr>
                <a:schemeClr val="accent6"/>
              </a:buClr>
              <a:buFont typeface="Arial" panose="020B0604020202020204" pitchFamily="34" charset="0"/>
              <a:buChar char="•"/>
              <a:defRPr lang="en-US" sz="1896" kern="1200" dirty="0" smtClean="0">
                <a:solidFill>
                  <a:schemeClr val="tx1"/>
                </a:solidFill>
                <a:latin typeface="+mn-lt"/>
                <a:ea typeface="ＭＳ Ｐゴシック" charset="0"/>
                <a:cs typeface="Arial"/>
              </a:defRPr>
            </a:lvl4pPr>
            <a:lvl5pPr>
              <a:lnSpc>
                <a:spcPct val="150000"/>
              </a:lnSpc>
              <a:buFont typeface="Courier New" panose="02070309020205020404" pitchFamily="49" charset="0"/>
              <a:buChar char="o"/>
              <a:defRPr lang="en-US" sz="1896" kern="1200" dirty="0" smtClean="0">
                <a:solidFill>
                  <a:srgbClr val="808080"/>
                </a:solidFill>
                <a:latin typeface="+mn-lt"/>
                <a:ea typeface="ＭＳ Ｐゴシック" charset="0"/>
                <a:cs typeface="Arial"/>
              </a:defRPr>
            </a:lvl5pPr>
          </a:lstStyle>
          <a:p>
            <a:pPr lvl="0"/>
            <a:r>
              <a:rPr lang="en-US"/>
              <a:t>Click to edit Master text styles </a:t>
            </a:r>
          </a:p>
          <a:p>
            <a:pPr lvl="1"/>
            <a:r>
              <a:rPr lang="en-US"/>
              <a:t>Second level</a:t>
            </a:r>
          </a:p>
          <a:p>
            <a:pPr lvl="2"/>
            <a:r>
              <a:rPr lang="en-US"/>
              <a:t>Third level</a:t>
            </a:r>
          </a:p>
          <a:p>
            <a:pPr lvl="3"/>
            <a:r>
              <a:rPr lang="en-US"/>
              <a:t>Fourth level</a:t>
            </a:r>
          </a:p>
        </p:txBody>
      </p:sp>
      <p:sp>
        <p:nvSpPr>
          <p:cNvPr id="8" name="Text Placeholder 2"/>
          <p:cNvSpPr>
            <a:spLocks noGrp="1"/>
          </p:cNvSpPr>
          <p:nvPr>
            <p:ph type="body" sz="quarter" idx="24" hasCustomPrompt="1"/>
          </p:nvPr>
        </p:nvSpPr>
        <p:spPr>
          <a:xfrm>
            <a:off x="861488" y="6485513"/>
            <a:ext cx="8703733" cy="132497"/>
          </a:xfrm>
        </p:spPr>
        <p:txBody>
          <a:bodyPr anchor="ctr" anchorCtr="0"/>
          <a:lstStyle>
            <a:lvl1pPr>
              <a:defRPr sz="700" cap="all">
                <a:solidFill>
                  <a:schemeClr val="accent2"/>
                </a:solidFill>
              </a:defRPr>
            </a:lvl1pPr>
          </a:lstStyle>
          <a:p>
            <a:pPr lvl="0"/>
            <a:r>
              <a:rPr lang="en-GB"/>
              <a:t>Click to edit FOOTNOTE</a:t>
            </a:r>
            <a:endParaRPr lang="en-US"/>
          </a:p>
        </p:txBody>
      </p:sp>
      <p:sp>
        <p:nvSpPr>
          <p:cNvPr id="9" name="Text Placeholder 23"/>
          <p:cNvSpPr>
            <a:spLocks noGrp="1"/>
          </p:cNvSpPr>
          <p:nvPr>
            <p:ph type="body" sz="quarter" idx="15" hasCustomPrompt="1"/>
          </p:nvPr>
        </p:nvSpPr>
        <p:spPr>
          <a:xfrm>
            <a:off x="861488" y="1225029"/>
            <a:ext cx="10481733" cy="388144"/>
          </a:xfrm>
        </p:spPr>
        <p:txBody>
          <a:bodyPr anchor="ctr"/>
          <a:lstStyle>
            <a:lvl1pPr marL="0" indent="0">
              <a:spcBef>
                <a:spcPts val="0"/>
              </a:spcBef>
              <a:buNone/>
              <a:defRPr lang="en-US" sz="1896" b="1" kern="1200" dirty="0" smtClean="0">
                <a:solidFill>
                  <a:schemeClr val="accent1"/>
                </a:solidFill>
                <a:latin typeface="Calibri" charset="0"/>
                <a:ea typeface="ＭＳ Ｐゴシック" charset="0"/>
                <a:cs typeface="ＭＳ Ｐゴシック" charset="0"/>
              </a:defRPr>
            </a:lvl1pPr>
            <a:lvl2pPr marL="543535" indent="0">
              <a:buNone/>
              <a:defRPr lang="en-US" sz="1896" b="1" kern="1200" dirty="0" smtClean="0">
                <a:solidFill>
                  <a:srgbClr val="006B74"/>
                </a:solidFill>
                <a:latin typeface="Calibri" charset="0"/>
                <a:ea typeface="ＭＳ Ｐゴシック" charset="0"/>
                <a:cs typeface="ＭＳ Ｐゴシック" charset="0"/>
              </a:defRPr>
            </a:lvl2pPr>
            <a:lvl3pPr marL="1087068" indent="0">
              <a:buNone/>
              <a:defRPr lang="en-US" sz="1896" b="1" kern="1200" dirty="0" smtClean="0">
                <a:solidFill>
                  <a:srgbClr val="006B74"/>
                </a:solidFill>
                <a:latin typeface="Calibri" charset="0"/>
                <a:ea typeface="ＭＳ Ｐゴシック" charset="0"/>
                <a:cs typeface="ＭＳ Ｐゴシック" charset="0"/>
              </a:defRPr>
            </a:lvl3pPr>
            <a:lvl4pPr marL="1630602" indent="0">
              <a:buNone/>
              <a:defRPr lang="en-US" sz="1896" b="1" kern="1200" dirty="0" smtClean="0">
                <a:solidFill>
                  <a:srgbClr val="006B74"/>
                </a:solidFill>
                <a:latin typeface="Calibri" charset="0"/>
                <a:ea typeface="ＭＳ Ｐゴシック" charset="0"/>
                <a:cs typeface="ＭＳ Ｐゴシック" charset="0"/>
              </a:defRPr>
            </a:lvl4pPr>
            <a:lvl5pPr marL="2174135" indent="0">
              <a:buNone/>
              <a:defRPr lang="fr-BE" sz="1896" b="1" kern="1200" dirty="0">
                <a:solidFill>
                  <a:srgbClr val="006B74"/>
                </a:solidFill>
                <a:latin typeface="Calibri" charset="0"/>
                <a:ea typeface="ＭＳ Ｐゴシック" charset="0"/>
                <a:cs typeface="ＭＳ Ｐゴシック" charset="0"/>
              </a:defRPr>
            </a:lvl5pPr>
          </a:lstStyle>
          <a:p>
            <a:pPr lvl="0"/>
            <a:r>
              <a:rPr lang="en-US"/>
              <a:t>ADD HERE SUBTITLE</a:t>
            </a:r>
            <a:endParaRPr lang="fr-BE"/>
          </a:p>
        </p:txBody>
      </p:sp>
      <p:sp>
        <p:nvSpPr>
          <p:cNvPr id="10" name="Title 4"/>
          <p:cNvSpPr>
            <a:spLocks noGrp="1"/>
          </p:cNvSpPr>
          <p:nvPr>
            <p:ph type="title" hasCustomPrompt="1"/>
          </p:nvPr>
        </p:nvSpPr>
        <p:spPr>
          <a:xfrm>
            <a:off x="861488" y="396000"/>
            <a:ext cx="10481733" cy="773694"/>
          </a:xfrm>
        </p:spPr>
        <p:txBody>
          <a:bodyPr anchor="ctr" anchorCtr="0"/>
          <a:lstStyle>
            <a:lvl1pPr>
              <a:defRPr sz="2597" baseline="0"/>
            </a:lvl1pPr>
          </a:lstStyle>
          <a:p>
            <a:r>
              <a:rPr lang="en-GB"/>
              <a:t>Add slide title here</a:t>
            </a:r>
            <a:endParaRPr lang="en-US"/>
          </a:p>
        </p:txBody>
      </p:sp>
    </p:spTree>
    <p:extLst>
      <p:ext uri="{BB962C8B-B14F-4D97-AF65-F5344CB8AC3E}">
        <p14:creationId xmlns:p14="http://schemas.microsoft.com/office/powerpoint/2010/main" val="2124764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42" y="0"/>
            <a:ext cx="12193099" cy="6891338"/>
          </a:xfrm>
          <a:prstGeom prst="rect">
            <a:avLst/>
          </a:prstGeom>
          <a:noFill/>
          <a:ln w="9525">
            <a:noFill/>
            <a:miter lim="800000"/>
            <a:headEnd/>
            <a:tailEnd/>
          </a:ln>
        </p:spPr>
      </p:pic>
      <p:sp>
        <p:nvSpPr>
          <p:cNvPr id="2" name="Rubrik 1"/>
          <p:cNvSpPr>
            <a:spLocks noGrp="1"/>
          </p:cNvSpPr>
          <p:nvPr>
            <p:ph type="ctrTitle"/>
          </p:nvPr>
        </p:nvSpPr>
        <p:spPr>
          <a:xfrm>
            <a:off x="1272746" y="4057054"/>
            <a:ext cx="10324471" cy="994814"/>
          </a:xfrm>
        </p:spPr>
        <p:txBody>
          <a:bodyPr anchor="b" anchorCtr="0">
            <a:normAutofit/>
          </a:bodyPr>
          <a:lstStyle>
            <a:lvl1pPr>
              <a:defRPr sz="3600">
                <a:solidFill>
                  <a:schemeClr val="bg1"/>
                </a:solidFill>
              </a:defRPr>
            </a:lvl1pPr>
          </a:lstStyle>
          <a:p>
            <a:r>
              <a:rPr lang="sv-SE"/>
              <a:t>Klicka här för att ändra mall för rubrikformat</a:t>
            </a:r>
          </a:p>
        </p:txBody>
      </p:sp>
      <p:sp>
        <p:nvSpPr>
          <p:cNvPr id="3" name="Underrubrik 2"/>
          <p:cNvSpPr>
            <a:spLocks noGrp="1"/>
          </p:cNvSpPr>
          <p:nvPr>
            <p:ph type="subTitle" idx="1"/>
          </p:nvPr>
        </p:nvSpPr>
        <p:spPr>
          <a:xfrm>
            <a:off x="1272746" y="5119133"/>
            <a:ext cx="10324471" cy="104185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364351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1100455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2999450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sv-SE"/>
          </a:p>
        </p:txBody>
      </p:sp>
      <p:sp>
        <p:nvSpPr>
          <p:cNvPr id="6" name="Platshållare för innehåll 2"/>
          <p:cNvSpPr>
            <a:spLocks noGrp="1"/>
          </p:cNvSpPr>
          <p:nvPr>
            <p:ph idx="12"/>
          </p:nvPr>
        </p:nvSpPr>
        <p:spPr>
          <a:xfrm>
            <a:off x="6190987" y="1688007"/>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a:extLst>
              <a:ext uri="{FF2B5EF4-FFF2-40B4-BE49-F238E27FC236}">
                <a16:creationId xmlns:a16="http://schemas.microsoft.com/office/drawing/2014/main" id="{805CB422-FE35-453F-8415-59BDAFE074E8}"/>
              </a:ext>
            </a:extLst>
          </p:cNvPr>
          <p:cNvSpPr>
            <a:spLocks noGrp="1"/>
          </p:cNvSpPr>
          <p:nvPr>
            <p:ph type="title"/>
          </p:nvPr>
        </p:nvSpPr>
        <p:spPr>
          <a:xfrm>
            <a:off x="592666" y="607517"/>
            <a:ext cx="11004551" cy="736600"/>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FAB3C2E7-095B-4E63-A6AB-27B8486EDB0F}"/>
              </a:ext>
            </a:extLst>
          </p:cNvPr>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35111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a:p>
        </p:txBody>
      </p:sp>
      <p:sp>
        <p:nvSpPr>
          <p:cNvPr id="7" name="Platshållare för innehåll 2"/>
          <p:cNvSpPr>
            <a:spLocks noGrp="1"/>
          </p:cNvSpPr>
          <p:nvPr>
            <p:ph idx="12"/>
          </p:nvPr>
        </p:nvSpPr>
        <p:spPr>
          <a:xfrm>
            <a:off x="6190987"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190987" y="4057042"/>
            <a:ext cx="5406231" cy="219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81838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10" name="Platshållare för innehåll 2"/>
          <p:cNvSpPr>
            <a:spLocks noGrp="1"/>
          </p:cNvSpPr>
          <p:nvPr>
            <p:ph idx="12"/>
          </p:nvPr>
        </p:nvSpPr>
        <p:spPr>
          <a:xfrm>
            <a:off x="59266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p:cNvSpPr>
            <a:spLocks noGrp="1"/>
          </p:cNvSpPr>
          <p:nvPr>
            <p:ph idx="13"/>
          </p:nvPr>
        </p:nvSpPr>
        <p:spPr>
          <a:xfrm>
            <a:off x="59266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p:cNvSpPr>
            <a:spLocks noGrp="1"/>
          </p:cNvSpPr>
          <p:nvPr>
            <p:ph idx="14"/>
          </p:nvPr>
        </p:nvSpPr>
        <p:spPr>
          <a:xfrm>
            <a:off x="619098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19098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2123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endParaRPr lang="sv-SE"/>
          </a:p>
        </p:txBody>
      </p:sp>
      <p:sp>
        <p:nvSpPr>
          <p:cNvPr id="6" name="Platshållare för innehåll 2"/>
          <p:cNvSpPr>
            <a:spLocks noGrp="1"/>
          </p:cNvSpPr>
          <p:nvPr>
            <p:ph idx="12"/>
          </p:nvPr>
        </p:nvSpPr>
        <p:spPr>
          <a:xfrm>
            <a:off x="6190987" y="1688007"/>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a:extLst>
              <a:ext uri="{FF2B5EF4-FFF2-40B4-BE49-F238E27FC236}">
                <a16:creationId xmlns:a16="http://schemas.microsoft.com/office/drawing/2014/main" id="{805CB422-FE35-453F-8415-59BDAFE074E8}"/>
              </a:ext>
            </a:extLst>
          </p:cNvPr>
          <p:cNvSpPr>
            <a:spLocks noGrp="1"/>
          </p:cNvSpPr>
          <p:nvPr>
            <p:ph type="title"/>
          </p:nvPr>
        </p:nvSpPr>
        <p:spPr>
          <a:xfrm>
            <a:off x="592666" y="607517"/>
            <a:ext cx="11004551" cy="736600"/>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FAB3C2E7-095B-4E63-A6AB-27B8486EDB0F}"/>
              </a:ext>
            </a:extLst>
          </p:cNvPr>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71209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vå innehållsdelar - Wide">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7" name="Platshållare för innehåll 2"/>
          <p:cNvSpPr>
            <a:spLocks noGrp="1"/>
          </p:cNvSpPr>
          <p:nvPr>
            <p:ph idx="12"/>
          </p:nvPr>
        </p:nvSpPr>
        <p:spPr>
          <a:xfrm>
            <a:off x="592667" y="1693115"/>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592667" y="4057041"/>
            <a:ext cx="1100455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55444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4179521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77144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Rubrik 1"/>
          <p:cNvSpPr>
            <a:spLocks noGrp="1"/>
          </p:cNvSpPr>
          <p:nvPr>
            <p:ph type="title" hasCustomPrompt="1"/>
          </p:nvPr>
        </p:nvSpPr>
        <p:spPr>
          <a:xfrm>
            <a:off x="592667" y="2415210"/>
            <a:ext cx="11004551" cy="1262824"/>
          </a:xfrm>
        </p:spPr>
        <p:txBody>
          <a:bodyPr>
            <a:normAutofit/>
          </a:bodyPr>
          <a:lstStyle>
            <a:lvl1pPr algn="ctr">
              <a:defRPr sz="4000"/>
            </a:lvl1pPr>
          </a:lstStyle>
          <a:p>
            <a:r>
              <a:rPr lang="sv-SE"/>
              <a:t>Avsnitt/Kapitel</a:t>
            </a:r>
          </a:p>
        </p:txBody>
      </p:sp>
      <p:sp>
        <p:nvSpPr>
          <p:cNvPr id="4" name="Underrubrik 2"/>
          <p:cNvSpPr>
            <a:spLocks noGrp="1"/>
          </p:cNvSpPr>
          <p:nvPr>
            <p:ph type="subTitle" idx="1"/>
          </p:nvPr>
        </p:nvSpPr>
        <p:spPr>
          <a:xfrm>
            <a:off x="592667" y="3817110"/>
            <a:ext cx="11004551" cy="1041851"/>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3792926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32000" y="1052513"/>
            <a:ext cx="11328000" cy="720124"/>
          </a:xfrm>
        </p:spPr>
        <p:txBody>
          <a:bodyPr/>
          <a:lstStyle/>
          <a:p>
            <a:r>
              <a:rPr lang="sv-SE"/>
              <a:t>Klicka här för att ändra format</a:t>
            </a:r>
          </a:p>
        </p:txBody>
      </p:sp>
      <p:sp>
        <p:nvSpPr>
          <p:cNvPr id="3" name="Platshållare för innehåll 2"/>
          <p:cNvSpPr>
            <a:spLocks noGrp="1"/>
          </p:cNvSpPr>
          <p:nvPr>
            <p:ph sz="half" idx="1"/>
          </p:nvPr>
        </p:nvSpPr>
        <p:spPr>
          <a:xfrm>
            <a:off x="432000" y="1774800"/>
            <a:ext cx="5520067" cy="4464000"/>
          </a:xfrm>
        </p:spPr>
        <p:txBody>
          <a:bodyPr>
            <a:normAutofit/>
          </a:bodyPr>
          <a:lstStyle>
            <a:lvl1pPr>
              <a:defRPr sz="26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39933" y="1774800"/>
            <a:ext cx="5520067" cy="4464000"/>
          </a:xfrm>
        </p:spPr>
        <p:txBody>
          <a:bodyPr>
            <a:normAutofit/>
          </a:bodyPr>
          <a:lstStyle>
            <a:lvl1pPr>
              <a:defRPr sz="26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p:cNvSpPr>
            <a:spLocks noGrp="1"/>
          </p:cNvSpPr>
          <p:nvPr>
            <p:ph type="body" sz="half" idx="10"/>
          </p:nvPr>
        </p:nvSpPr>
        <p:spPr>
          <a:xfrm>
            <a:off x="415775" y="6524172"/>
            <a:ext cx="10547349" cy="27699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71273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358008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elsida svensk">
    <p:spTree>
      <p:nvGrpSpPr>
        <p:cNvPr id="1" name=""/>
        <p:cNvGrpSpPr/>
        <p:nvPr/>
      </p:nvGrpSpPr>
      <p:grpSpPr>
        <a:xfrm>
          <a:off x="0" y="0"/>
          <a:ext cx="0" cy="0"/>
          <a:chOff x="0" y="0"/>
          <a:chExt cx="0" cy="0"/>
        </a:xfrm>
      </p:grpSpPr>
      <p:sp>
        <p:nvSpPr>
          <p:cNvPr id="11" name="Platshållare för text 3"/>
          <p:cNvSpPr>
            <a:spLocks noGrp="1"/>
          </p:cNvSpPr>
          <p:nvPr>
            <p:ph type="body" sz="quarter" idx="10" hasCustomPrompt="1"/>
          </p:nvPr>
        </p:nvSpPr>
        <p:spPr>
          <a:xfrm>
            <a:off x="614403" y="5541265"/>
            <a:ext cx="10845760" cy="346507"/>
          </a:xfrm>
        </p:spPr>
        <p:txBody>
          <a:bodyPr anchor="ctr">
            <a:noAutofit/>
          </a:bodyPr>
          <a:lstStyle>
            <a:lvl1pPr marL="0" indent="0">
              <a:buNone/>
              <a:defRPr sz="15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Avsändare, Namn Efternamn</a:t>
            </a:r>
          </a:p>
        </p:txBody>
      </p:sp>
      <p:sp>
        <p:nvSpPr>
          <p:cNvPr id="7" name="Rubrik 25">
            <a:extLst>
              <a:ext uri="{FF2B5EF4-FFF2-40B4-BE49-F238E27FC236}">
                <a16:creationId xmlns:a16="http://schemas.microsoft.com/office/drawing/2014/main" id="{AB8AA3D1-FA98-E547-9058-960A57B2D8DE}"/>
              </a:ext>
            </a:extLst>
          </p:cNvPr>
          <p:cNvSpPr>
            <a:spLocks noGrp="1"/>
          </p:cNvSpPr>
          <p:nvPr>
            <p:ph type="title" hasCustomPrompt="1"/>
          </p:nvPr>
        </p:nvSpPr>
        <p:spPr>
          <a:xfrm>
            <a:off x="615683" y="3588761"/>
            <a:ext cx="10844480" cy="1925072"/>
          </a:xfrm>
        </p:spPr>
        <p:txBody>
          <a:bodyPr anchor="t">
            <a:noAutofit/>
          </a:bodyPr>
          <a:lstStyle>
            <a:lvl1pPr algn="l">
              <a:defRPr sz="4500">
                <a:solidFill>
                  <a:schemeClr val="tx2"/>
                </a:solidFill>
              </a:defRPr>
            </a:lvl1pPr>
          </a:lstStyle>
          <a:p>
            <a:pPr lvl="0"/>
            <a:r>
              <a:rPr lang="sv-SE" noProof="0"/>
              <a:t>Lägg till text</a:t>
            </a:r>
          </a:p>
        </p:txBody>
      </p:sp>
      <p:sp>
        <p:nvSpPr>
          <p:cNvPr id="10" name="Platshållare för text 3">
            <a:extLst>
              <a:ext uri="{FF2B5EF4-FFF2-40B4-BE49-F238E27FC236}">
                <a16:creationId xmlns:a16="http://schemas.microsoft.com/office/drawing/2014/main" id="{06AD4185-B261-C04E-9FD7-601F3D0BA0E7}"/>
              </a:ext>
            </a:extLst>
          </p:cNvPr>
          <p:cNvSpPr>
            <a:spLocks noGrp="1"/>
          </p:cNvSpPr>
          <p:nvPr>
            <p:ph type="body" sz="quarter" idx="12" hasCustomPrompt="1"/>
          </p:nvPr>
        </p:nvSpPr>
        <p:spPr>
          <a:xfrm>
            <a:off x="9866376" y="6313101"/>
            <a:ext cx="2118233" cy="346507"/>
          </a:xfrm>
        </p:spPr>
        <p:txBody>
          <a:bodyPr anchor="ctr">
            <a:noAutofit/>
          </a:bodyPr>
          <a:lstStyle>
            <a:lvl1pPr marL="0" indent="0" algn="r">
              <a:buNone/>
              <a:defRPr sz="9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ID: XXXXXX</a:t>
            </a:r>
          </a:p>
        </p:txBody>
      </p:sp>
      <p:sp>
        <p:nvSpPr>
          <p:cNvPr id="12" name="Platshållare för text 3">
            <a:extLst>
              <a:ext uri="{FF2B5EF4-FFF2-40B4-BE49-F238E27FC236}">
                <a16:creationId xmlns:a16="http://schemas.microsoft.com/office/drawing/2014/main" id="{424744A0-83CC-2E44-B007-51D2DD144A1A}"/>
              </a:ext>
            </a:extLst>
          </p:cNvPr>
          <p:cNvSpPr>
            <a:spLocks noGrp="1"/>
          </p:cNvSpPr>
          <p:nvPr>
            <p:ph type="body" sz="quarter" idx="13" hasCustomPrompt="1"/>
          </p:nvPr>
        </p:nvSpPr>
        <p:spPr>
          <a:xfrm>
            <a:off x="614403" y="5907025"/>
            <a:ext cx="10845760" cy="346507"/>
          </a:xfrm>
        </p:spPr>
        <p:txBody>
          <a:bodyPr anchor="ctr">
            <a:noAutofit/>
          </a:bodyPr>
          <a:lstStyle>
            <a:lvl1pPr marL="0" indent="0">
              <a:buNone/>
              <a:defRPr sz="12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sv-SE"/>
              <a:t>Datum, Plats</a:t>
            </a:r>
          </a:p>
        </p:txBody>
      </p:sp>
      <p:pic>
        <p:nvPicPr>
          <p:cNvPr id="8" name="Bildobjekt 7">
            <a:extLst>
              <a:ext uri="{FF2B5EF4-FFF2-40B4-BE49-F238E27FC236}">
                <a16:creationId xmlns:a16="http://schemas.microsoft.com/office/drawing/2014/main" id="{2009F78C-8D27-4E93-8432-9EF520EF20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071688"/>
            <a:ext cx="41179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92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full bredd">
    <p:spTree>
      <p:nvGrpSpPr>
        <p:cNvPr id="1" name=""/>
        <p:cNvGrpSpPr/>
        <p:nvPr/>
      </p:nvGrpSpPr>
      <p:grpSpPr>
        <a:xfrm>
          <a:off x="0" y="0"/>
          <a:ext cx="0" cy="0"/>
          <a:chOff x="0" y="0"/>
          <a:chExt cx="0" cy="0"/>
        </a:xfrm>
      </p:grpSpPr>
      <p:sp>
        <p:nvSpPr>
          <p:cNvPr id="17" name="Platshållare för text 4"/>
          <p:cNvSpPr>
            <a:spLocks noGrp="1"/>
          </p:cNvSpPr>
          <p:nvPr>
            <p:ph type="body" sz="quarter" idx="14" hasCustomPrompt="1"/>
          </p:nvPr>
        </p:nvSpPr>
        <p:spPr>
          <a:xfrm>
            <a:off x="600506" y="2054225"/>
            <a:ext cx="10859656" cy="3967597"/>
          </a:xfrm>
        </p:spPr>
        <p:txBody>
          <a:bodyPr numCol="1" spcCol="720000">
            <a:noAutofit/>
          </a:bodyPr>
          <a:lstStyle>
            <a:lvl1pPr marL="0" indent="0">
              <a:lnSpc>
                <a:spcPct val="100000"/>
              </a:lnSpc>
              <a:spcAft>
                <a:spcPts val="600"/>
              </a:spcAft>
              <a:buNone/>
              <a:defRPr sz="2500"/>
            </a:lvl1pPr>
            <a:lvl2pPr>
              <a:defRPr sz="1500"/>
            </a:lvl2pPr>
            <a:lvl3pPr>
              <a:defRPr sz="1500"/>
            </a:lvl3pPr>
            <a:lvl4pPr>
              <a:defRPr sz="1500"/>
            </a:lvl4pPr>
            <a:lvl5pPr>
              <a:defRPr sz="1500"/>
            </a:lvl5pPr>
          </a:lstStyle>
          <a:p>
            <a:pPr lvl="0"/>
            <a:r>
              <a:rPr lang="sv-SE" noProof="0"/>
              <a:t>Lägg till text</a:t>
            </a:r>
          </a:p>
        </p:txBody>
      </p:sp>
      <p:sp>
        <p:nvSpPr>
          <p:cNvPr id="5" name="Platshållare för datum 6"/>
          <p:cNvSpPr>
            <a:spLocks noGrp="1"/>
          </p:cNvSpPr>
          <p:nvPr>
            <p:ph type="dt" sz="half" idx="15"/>
          </p:nvPr>
        </p:nvSpPr>
        <p:spPr/>
        <p:txBody>
          <a:bodyPr/>
          <a:lstStyle>
            <a:lvl1pPr>
              <a:defRPr/>
            </a:lvl1pPr>
          </a:lstStyle>
          <a:p>
            <a:pPr>
              <a:defRPr/>
            </a:pPr>
            <a:fld id="{5A8048A1-D41C-4442-8DD3-FD5E3057BAF5}" type="datetime1">
              <a:rPr lang="sv-SE"/>
              <a:pPr>
                <a:defRPr/>
              </a:pPr>
              <a:t>2024-07-07</a:t>
            </a:fld>
            <a:endParaRPr lang="sv-SE"/>
          </a:p>
        </p:txBody>
      </p:sp>
      <p:sp>
        <p:nvSpPr>
          <p:cNvPr id="6" name="Platshållare för sidfot 7"/>
          <p:cNvSpPr>
            <a:spLocks noGrp="1"/>
          </p:cNvSpPr>
          <p:nvPr>
            <p:ph type="ftr" sz="quarter" idx="16"/>
          </p:nvPr>
        </p:nvSpPr>
        <p:spPr/>
        <p:txBody>
          <a:bodyPr/>
          <a:lstStyle>
            <a:lvl1pPr>
              <a:defRPr/>
            </a:lvl1pPr>
          </a:lstStyle>
          <a:p>
            <a:pPr>
              <a:defRPr/>
            </a:pPr>
            <a:endParaRPr lang="sv-SE"/>
          </a:p>
        </p:txBody>
      </p:sp>
      <p:sp>
        <p:nvSpPr>
          <p:cNvPr id="7" name="Platshållare för bildnummer 8"/>
          <p:cNvSpPr>
            <a:spLocks noGrp="1"/>
          </p:cNvSpPr>
          <p:nvPr>
            <p:ph type="sldNum" sz="quarter" idx="17"/>
          </p:nvPr>
        </p:nvSpPr>
        <p:spPr/>
        <p:txBody>
          <a:bodyPr/>
          <a:lstStyle>
            <a:lvl1pPr>
              <a:defRPr/>
            </a:lvl1pPr>
          </a:lstStyle>
          <a:p>
            <a:fld id="{726EFC91-C040-42B2-A002-ADAC14D733D8}" type="slidenum">
              <a:rPr lang="sv-SE" altLang="sv-SE"/>
              <a:pPr/>
              <a:t>‹#›</a:t>
            </a:fld>
            <a:endParaRPr lang="sv-SE" altLang="sv-SE"/>
          </a:p>
        </p:txBody>
      </p:sp>
      <p:sp>
        <p:nvSpPr>
          <p:cNvPr id="2" name="Rubrik 1">
            <a:extLst>
              <a:ext uri="{FF2B5EF4-FFF2-40B4-BE49-F238E27FC236}">
                <a16:creationId xmlns:a16="http://schemas.microsoft.com/office/drawing/2014/main" id="{92901B7F-FC37-4425-B0BF-123A630C19E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36693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två spalter">
    <p:spTree>
      <p:nvGrpSpPr>
        <p:cNvPr id="1" name=""/>
        <p:cNvGrpSpPr/>
        <p:nvPr/>
      </p:nvGrpSpPr>
      <p:grpSpPr>
        <a:xfrm>
          <a:off x="0" y="0"/>
          <a:ext cx="0" cy="0"/>
          <a:chOff x="0" y="0"/>
          <a:chExt cx="0" cy="0"/>
        </a:xfrm>
      </p:grpSpPr>
      <p:sp>
        <p:nvSpPr>
          <p:cNvPr id="17" name="Platshållare för text 4"/>
          <p:cNvSpPr>
            <a:spLocks noGrp="1"/>
          </p:cNvSpPr>
          <p:nvPr>
            <p:ph type="body" sz="quarter" idx="14" hasCustomPrompt="1"/>
          </p:nvPr>
        </p:nvSpPr>
        <p:spPr>
          <a:xfrm>
            <a:off x="600506" y="2054225"/>
            <a:ext cx="10859656" cy="3967597"/>
          </a:xfrm>
        </p:spPr>
        <p:txBody>
          <a:bodyPr numCol="2" spcCol="720000">
            <a:noAutofit/>
          </a:bodyPr>
          <a:lstStyle>
            <a:lvl1pPr marL="0" indent="0">
              <a:lnSpc>
                <a:spcPct val="100000"/>
              </a:lnSpc>
              <a:spcAft>
                <a:spcPts val="600"/>
              </a:spcAft>
              <a:buNone/>
              <a:defRPr sz="2500"/>
            </a:lvl1pPr>
            <a:lvl2pPr>
              <a:defRPr sz="1500"/>
            </a:lvl2pPr>
            <a:lvl3pPr>
              <a:defRPr sz="1500"/>
            </a:lvl3pPr>
            <a:lvl4pPr>
              <a:defRPr sz="1500"/>
            </a:lvl4pPr>
            <a:lvl5pPr>
              <a:defRPr sz="1500"/>
            </a:lvl5pPr>
          </a:lstStyle>
          <a:p>
            <a:pPr lvl="0"/>
            <a:r>
              <a:rPr lang="sv-SE" noProof="0"/>
              <a:t>Lägg till text</a:t>
            </a:r>
          </a:p>
        </p:txBody>
      </p:sp>
      <p:sp>
        <p:nvSpPr>
          <p:cNvPr id="5" name="Platshållare för datum 6"/>
          <p:cNvSpPr>
            <a:spLocks noGrp="1"/>
          </p:cNvSpPr>
          <p:nvPr>
            <p:ph type="dt" sz="half" idx="15"/>
          </p:nvPr>
        </p:nvSpPr>
        <p:spPr/>
        <p:txBody>
          <a:bodyPr/>
          <a:lstStyle>
            <a:lvl1pPr>
              <a:defRPr/>
            </a:lvl1pPr>
          </a:lstStyle>
          <a:p>
            <a:pPr>
              <a:defRPr/>
            </a:pPr>
            <a:fld id="{5A8048A1-D41C-4442-8DD3-FD5E3057BAF5}" type="datetime1">
              <a:rPr lang="sv-SE"/>
              <a:pPr>
                <a:defRPr/>
              </a:pPr>
              <a:t>2024-07-07</a:t>
            </a:fld>
            <a:endParaRPr lang="sv-SE"/>
          </a:p>
        </p:txBody>
      </p:sp>
      <p:sp>
        <p:nvSpPr>
          <p:cNvPr id="6" name="Platshållare för sidfot 7"/>
          <p:cNvSpPr>
            <a:spLocks noGrp="1"/>
          </p:cNvSpPr>
          <p:nvPr>
            <p:ph type="ftr" sz="quarter" idx="16"/>
          </p:nvPr>
        </p:nvSpPr>
        <p:spPr/>
        <p:txBody>
          <a:bodyPr/>
          <a:lstStyle>
            <a:lvl1pPr>
              <a:defRPr/>
            </a:lvl1pPr>
          </a:lstStyle>
          <a:p>
            <a:pPr>
              <a:defRPr/>
            </a:pPr>
            <a:endParaRPr lang="sv-SE"/>
          </a:p>
        </p:txBody>
      </p:sp>
      <p:sp>
        <p:nvSpPr>
          <p:cNvPr id="7" name="Platshållare för bildnummer 8"/>
          <p:cNvSpPr>
            <a:spLocks noGrp="1"/>
          </p:cNvSpPr>
          <p:nvPr>
            <p:ph type="sldNum" sz="quarter" idx="17"/>
          </p:nvPr>
        </p:nvSpPr>
        <p:spPr/>
        <p:txBody>
          <a:bodyPr/>
          <a:lstStyle>
            <a:lvl1pPr>
              <a:defRPr/>
            </a:lvl1pPr>
          </a:lstStyle>
          <a:p>
            <a:fld id="{726EFC91-C040-42B2-A002-ADAC14D733D8}" type="slidenum">
              <a:rPr lang="sv-SE" altLang="sv-SE"/>
              <a:pPr/>
              <a:t>‹#›</a:t>
            </a:fld>
            <a:endParaRPr lang="sv-SE" altLang="sv-SE"/>
          </a:p>
        </p:txBody>
      </p:sp>
      <p:sp>
        <p:nvSpPr>
          <p:cNvPr id="3" name="Rubrik 2">
            <a:extLst>
              <a:ext uri="{FF2B5EF4-FFF2-40B4-BE49-F238E27FC236}">
                <a16:creationId xmlns:a16="http://schemas.microsoft.com/office/drawing/2014/main" id="{29486745-B2BC-48B7-BF7D-EFAA79E58DC5}"/>
              </a:ext>
            </a:extLst>
          </p:cNvPr>
          <p:cNvSpPr>
            <a:spLocks noGrp="1"/>
          </p:cNvSpPr>
          <p:nvPr>
            <p:ph type="title"/>
          </p:nvPr>
        </p:nvSpPr>
        <p:spPr/>
        <p:txBody>
          <a:bodyPr/>
          <a:lstStyle>
            <a:lvl1pPr>
              <a:defRPr/>
            </a:lvl1pPr>
          </a:lstStyle>
          <a:p>
            <a:r>
              <a:rPr lang="sv-SE"/>
              <a:t>Klicka här för att ändra mall för rubrikformat</a:t>
            </a:r>
          </a:p>
        </p:txBody>
      </p:sp>
    </p:spTree>
    <p:extLst>
      <p:ext uri="{BB962C8B-B14F-4D97-AF65-F5344CB8AC3E}">
        <p14:creationId xmlns:p14="http://schemas.microsoft.com/office/powerpoint/2010/main" val="2044085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och halv sida text">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noAutofit/>
          </a:bodyPr>
          <a:lstStyle>
            <a:lvl1pPr>
              <a:defRPr/>
            </a:lvl1pPr>
          </a:lstStyle>
          <a:p>
            <a:pPr>
              <a:defRPr/>
            </a:pPr>
            <a:fld id="{B18ACC84-CEC0-4AE9-8407-5D5CF6CA3737}" type="datetime1">
              <a:rPr lang="sv-SE"/>
              <a:pPr>
                <a:defRPr/>
              </a:pPr>
              <a:t>2024-07-07</a:t>
            </a:fld>
            <a:endParaRPr lang="sv-SE"/>
          </a:p>
        </p:txBody>
      </p:sp>
      <p:sp>
        <p:nvSpPr>
          <p:cNvPr id="6" name="Platshållare för sidfot 4"/>
          <p:cNvSpPr>
            <a:spLocks noGrp="1"/>
          </p:cNvSpPr>
          <p:nvPr>
            <p:ph type="ftr" sz="quarter" idx="11"/>
          </p:nvPr>
        </p:nvSpPr>
        <p:spPr/>
        <p:txBody>
          <a:bodyPr>
            <a:noAutofit/>
          </a:bodyPr>
          <a:lstStyle>
            <a:lvl1pPr>
              <a:defRPr/>
            </a:lvl1pPr>
          </a:lstStyle>
          <a:p>
            <a:pPr>
              <a:defRPr/>
            </a:pPr>
            <a:endParaRPr lang="sv-SE"/>
          </a:p>
        </p:txBody>
      </p:sp>
      <p:sp>
        <p:nvSpPr>
          <p:cNvPr id="7" name="Platshållare för bildnummer 5"/>
          <p:cNvSpPr>
            <a:spLocks noGrp="1"/>
          </p:cNvSpPr>
          <p:nvPr>
            <p:ph type="sldNum" sz="quarter" idx="12"/>
          </p:nvPr>
        </p:nvSpPr>
        <p:spPr/>
        <p:txBody>
          <a:bodyPr>
            <a:noAutofit/>
          </a:bodyPr>
          <a:lstStyle>
            <a:lvl1pPr>
              <a:defRPr/>
            </a:lvl1pPr>
          </a:lstStyle>
          <a:p>
            <a:fld id="{873A2623-0A53-4604-B864-782EFC75854D}" type="slidenum">
              <a:rPr lang="sv-SE" altLang="sv-SE"/>
              <a:pPr/>
              <a:t>‹#›</a:t>
            </a:fld>
            <a:endParaRPr lang="sv-SE" altLang="sv-SE"/>
          </a:p>
        </p:txBody>
      </p:sp>
      <p:sp>
        <p:nvSpPr>
          <p:cNvPr id="13" name="Platshållare för innehåll 4">
            <a:extLst>
              <a:ext uri="{FF2B5EF4-FFF2-40B4-BE49-F238E27FC236}">
                <a16:creationId xmlns:a16="http://schemas.microsoft.com/office/drawing/2014/main" id="{47AE4C42-3ED3-864D-949C-8D7A90A114A5}"/>
              </a:ext>
            </a:extLst>
          </p:cNvPr>
          <p:cNvSpPr>
            <a:spLocks noGrp="1"/>
          </p:cNvSpPr>
          <p:nvPr>
            <p:ph sz="half" idx="13" hasCustomPrompt="1"/>
          </p:nvPr>
        </p:nvSpPr>
        <p:spPr>
          <a:xfrm>
            <a:off x="600507" y="2054225"/>
            <a:ext cx="5412943" cy="3967597"/>
          </a:xfrm>
        </p:spPr>
        <p:txBody>
          <a:bodyPr/>
          <a:lstStyle>
            <a:lvl1pPr marL="0" indent="0">
              <a:buNone/>
              <a:defRPr/>
            </a:lvl1pPr>
          </a:lstStyle>
          <a:p>
            <a:pPr lvl="0"/>
            <a:r>
              <a:rPr lang="sv-SE" noProof="0"/>
              <a:t>Lägg till text</a:t>
            </a:r>
          </a:p>
        </p:txBody>
      </p:sp>
      <p:sp>
        <p:nvSpPr>
          <p:cNvPr id="2" name="Rubrik 1">
            <a:extLst>
              <a:ext uri="{FF2B5EF4-FFF2-40B4-BE49-F238E27FC236}">
                <a16:creationId xmlns:a16="http://schemas.microsoft.com/office/drawing/2014/main" id="{669C9711-30E1-4AC5-9D02-0F3AA050F0C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9228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1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842" y="0"/>
            <a:ext cx="12193099" cy="6891338"/>
          </a:xfrm>
          <a:prstGeom prst="rect">
            <a:avLst/>
          </a:prstGeom>
          <a:noFill/>
          <a:ln w="9525">
            <a:noFill/>
            <a:miter lim="800000"/>
            <a:headEnd/>
            <a:tailEnd/>
          </a:ln>
        </p:spPr>
      </p:pic>
      <p:sp>
        <p:nvSpPr>
          <p:cNvPr id="2" name="Rubrik 1"/>
          <p:cNvSpPr>
            <a:spLocks noGrp="1"/>
          </p:cNvSpPr>
          <p:nvPr>
            <p:ph type="ctrTitle"/>
          </p:nvPr>
        </p:nvSpPr>
        <p:spPr>
          <a:xfrm>
            <a:off x="1272746" y="4057054"/>
            <a:ext cx="10324471" cy="994814"/>
          </a:xfrm>
        </p:spPr>
        <p:txBody>
          <a:bodyPr anchor="b" anchorCtr="0">
            <a:normAutofit/>
          </a:bodyPr>
          <a:lstStyle>
            <a:lvl1pPr>
              <a:defRPr sz="3600">
                <a:solidFill>
                  <a:schemeClr val="bg1"/>
                </a:solidFill>
              </a:defRPr>
            </a:lvl1pPr>
          </a:lstStyle>
          <a:p>
            <a:r>
              <a:rPr lang="sv-SE"/>
              <a:t>Klicka här för att ändra mall för rubrikformat</a:t>
            </a:r>
          </a:p>
        </p:txBody>
      </p:sp>
      <p:sp>
        <p:nvSpPr>
          <p:cNvPr id="3" name="Underrubrik 2"/>
          <p:cNvSpPr>
            <a:spLocks noGrp="1"/>
          </p:cNvSpPr>
          <p:nvPr>
            <p:ph type="subTitle" idx="1"/>
          </p:nvPr>
        </p:nvSpPr>
        <p:spPr>
          <a:xfrm>
            <a:off x="1272746" y="5119133"/>
            <a:ext cx="10324471" cy="1041851"/>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Tree>
    <p:extLst>
      <p:ext uri="{BB962C8B-B14F-4D97-AF65-F5344CB8AC3E}">
        <p14:creationId xmlns:p14="http://schemas.microsoft.com/office/powerpoint/2010/main" val="1909237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två delar text">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lstStyle>
            <a:lvl1pPr>
              <a:defRPr/>
            </a:lvl1pPr>
          </a:lstStyle>
          <a:p>
            <a:pPr>
              <a:defRPr/>
            </a:pPr>
            <a:fld id="{B18ACC84-CEC0-4AE9-8407-5D5CF6CA3737}" type="datetime1">
              <a:rPr lang="sv-SE"/>
              <a:pPr>
                <a:defRPr/>
              </a:pPr>
              <a:t>2024-07-07</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fld id="{873A2623-0A53-4604-B864-782EFC75854D}" type="slidenum">
              <a:rPr lang="sv-SE" altLang="sv-SE"/>
              <a:pPr/>
              <a:t>‹#›</a:t>
            </a:fld>
            <a:endParaRPr lang="sv-SE" altLang="sv-SE"/>
          </a:p>
        </p:txBody>
      </p:sp>
      <p:sp>
        <p:nvSpPr>
          <p:cNvPr id="9" name="Platshållare för innehåll 4">
            <a:extLst>
              <a:ext uri="{FF2B5EF4-FFF2-40B4-BE49-F238E27FC236}">
                <a16:creationId xmlns:a16="http://schemas.microsoft.com/office/drawing/2014/main" id="{19534066-52AE-9E43-8E27-426BEA22CE1B}"/>
              </a:ext>
            </a:extLst>
          </p:cNvPr>
          <p:cNvSpPr>
            <a:spLocks noGrp="1"/>
          </p:cNvSpPr>
          <p:nvPr>
            <p:ph sz="half" idx="14" hasCustomPrompt="1"/>
          </p:nvPr>
        </p:nvSpPr>
        <p:spPr>
          <a:xfrm>
            <a:off x="600508" y="2054225"/>
            <a:ext cx="5090430" cy="3967597"/>
          </a:xfrm>
        </p:spPr>
        <p:txBody>
          <a:bodyPr/>
          <a:lstStyle>
            <a:lvl1pPr marL="0" indent="0">
              <a:buNone/>
              <a:defRPr/>
            </a:lvl1pPr>
          </a:lstStyle>
          <a:p>
            <a:pPr lvl="0"/>
            <a:r>
              <a:rPr lang="sv-SE" noProof="0"/>
              <a:t>Lägg till text</a:t>
            </a:r>
          </a:p>
        </p:txBody>
      </p:sp>
      <p:sp>
        <p:nvSpPr>
          <p:cNvPr id="10" name="Platshållare för innehåll 4">
            <a:extLst>
              <a:ext uri="{FF2B5EF4-FFF2-40B4-BE49-F238E27FC236}">
                <a16:creationId xmlns:a16="http://schemas.microsoft.com/office/drawing/2014/main" id="{9DB4545F-3A0D-1643-9D13-7269E96B933C}"/>
              </a:ext>
            </a:extLst>
          </p:cNvPr>
          <p:cNvSpPr>
            <a:spLocks noGrp="1"/>
          </p:cNvSpPr>
          <p:nvPr>
            <p:ph sz="half" idx="15" hasCustomPrompt="1"/>
          </p:nvPr>
        </p:nvSpPr>
        <p:spPr>
          <a:xfrm>
            <a:off x="6368780" y="2054225"/>
            <a:ext cx="5090430" cy="3967597"/>
          </a:xfrm>
        </p:spPr>
        <p:txBody>
          <a:bodyPr/>
          <a:lstStyle>
            <a:lvl1pPr marL="0" indent="0">
              <a:buNone/>
              <a:defRPr/>
            </a:lvl1pPr>
          </a:lstStyle>
          <a:p>
            <a:pPr lvl="0"/>
            <a:r>
              <a:rPr lang="sv-SE" noProof="0"/>
              <a:t>Lägg till text</a:t>
            </a:r>
          </a:p>
        </p:txBody>
      </p:sp>
      <p:sp>
        <p:nvSpPr>
          <p:cNvPr id="4" name="Rubrik 3">
            <a:extLst>
              <a:ext uri="{FF2B5EF4-FFF2-40B4-BE49-F238E27FC236}">
                <a16:creationId xmlns:a16="http://schemas.microsoft.com/office/drawing/2014/main" id="{D3B2BCA8-67C6-4F51-BFA8-3CFE4B3CAAF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4768977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med punktlista">
    <p:spTree>
      <p:nvGrpSpPr>
        <p:cNvPr id="1" name=""/>
        <p:cNvGrpSpPr/>
        <p:nvPr/>
      </p:nvGrpSpPr>
      <p:grpSpPr>
        <a:xfrm>
          <a:off x="0" y="0"/>
          <a:ext cx="0" cy="0"/>
          <a:chOff x="0" y="0"/>
          <a:chExt cx="0" cy="0"/>
        </a:xfrm>
      </p:grpSpPr>
      <p:cxnSp>
        <p:nvCxnSpPr>
          <p:cNvPr id="5" name="Rak 4"/>
          <p:cNvCxnSpPr>
            <a:cxnSpLocks/>
          </p:cNvCxnSpPr>
          <p:nvPr/>
        </p:nvCxnSpPr>
        <p:spPr>
          <a:xfrm>
            <a:off x="7805738" y="1501775"/>
            <a:ext cx="0" cy="2917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p:cNvSpPr>
            <a:spLocks noGrp="1"/>
          </p:cNvSpPr>
          <p:nvPr>
            <p:ph idx="1" hasCustomPrompt="1"/>
          </p:nvPr>
        </p:nvSpPr>
        <p:spPr>
          <a:xfrm>
            <a:off x="7999417" y="1501884"/>
            <a:ext cx="3460745" cy="4359166"/>
          </a:xfrm>
        </p:spPr>
        <p:txBody>
          <a:bodyPr>
            <a:noAutofit/>
          </a:bodyPr>
          <a:lstStyle>
            <a:lvl1pPr marL="0" indent="0">
              <a:buNone/>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a:t>Lägg till text</a:t>
            </a:r>
          </a:p>
        </p:txBody>
      </p:sp>
      <p:sp>
        <p:nvSpPr>
          <p:cNvPr id="11" name="Platshållare för text 3"/>
          <p:cNvSpPr>
            <a:spLocks noGrp="1"/>
          </p:cNvSpPr>
          <p:nvPr>
            <p:ph type="body" sz="half" idx="13" hasCustomPrompt="1"/>
          </p:nvPr>
        </p:nvSpPr>
        <p:spPr>
          <a:xfrm>
            <a:off x="601200" y="2054227"/>
            <a:ext cx="4487565" cy="3814762"/>
          </a:xfrm>
        </p:spPr>
        <p:txBody>
          <a:bodyPr>
            <a:noAutofit/>
          </a:bodyPr>
          <a:lstStyle>
            <a:lvl1pPr marL="342900" indent="-342900">
              <a:buFont typeface="Arial" panose="020B0604020202020204" pitchFamily="34" charset="0"/>
              <a:buChar char="•"/>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7" name="Platshållare för datum 4"/>
          <p:cNvSpPr>
            <a:spLocks noGrp="1"/>
          </p:cNvSpPr>
          <p:nvPr>
            <p:ph type="dt" sz="half" idx="14"/>
          </p:nvPr>
        </p:nvSpPr>
        <p:spPr/>
        <p:txBody>
          <a:bodyPr/>
          <a:lstStyle>
            <a:lvl1pPr>
              <a:defRPr/>
            </a:lvl1pPr>
          </a:lstStyle>
          <a:p>
            <a:pPr>
              <a:defRPr/>
            </a:pPr>
            <a:fld id="{D8C572BC-B389-4413-965F-212509CC4939}" type="datetime1">
              <a:rPr lang="sv-SE"/>
              <a:pPr>
                <a:defRPr/>
              </a:pPr>
              <a:t>2024-07-07</a:t>
            </a:fld>
            <a:endParaRPr lang="sv-SE"/>
          </a:p>
        </p:txBody>
      </p:sp>
      <p:sp>
        <p:nvSpPr>
          <p:cNvPr id="8" name="Platshållare för sidfot 5"/>
          <p:cNvSpPr>
            <a:spLocks noGrp="1"/>
          </p:cNvSpPr>
          <p:nvPr>
            <p:ph type="ftr" sz="quarter" idx="15"/>
          </p:nvPr>
        </p:nvSpPr>
        <p:spPr/>
        <p:txBody>
          <a:bodyPr/>
          <a:lstStyle>
            <a:lvl1pPr>
              <a:defRPr/>
            </a:lvl1pPr>
          </a:lstStyle>
          <a:p>
            <a:pPr>
              <a:defRPr/>
            </a:pPr>
            <a:endParaRPr lang="sv-SE"/>
          </a:p>
        </p:txBody>
      </p:sp>
      <p:sp>
        <p:nvSpPr>
          <p:cNvPr id="9" name="Platshållare för bildnummer 6"/>
          <p:cNvSpPr>
            <a:spLocks noGrp="1"/>
          </p:cNvSpPr>
          <p:nvPr>
            <p:ph type="sldNum" sz="quarter" idx="16"/>
          </p:nvPr>
        </p:nvSpPr>
        <p:spPr/>
        <p:txBody>
          <a:bodyPr/>
          <a:lstStyle>
            <a:lvl1pPr>
              <a:defRPr/>
            </a:lvl1pPr>
          </a:lstStyle>
          <a:p>
            <a:fld id="{8136FE57-F791-4C71-9778-7B420274B389}" type="slidenum">
              <a:rPr lang="sv-SE" altLang="sv-SE"/>
              <a:pPr/>
              <a:t>‹#›</a:t>
            </a:fld>
            <a:endParaRPr lang="sv-SE" altLang="sv-SE"/>
          </a:p>
        </p:txBody>
      </p:sp>
      <p:sp>
        <p:nvSpPr>
          <p:cNvPr id="10" name="Rubrik 9">
            <a:extLst>
              <a:ext uri="{FF2B5EF4-FFF2-40B4-BE49-F238E27FC236}">
                <a16:creationId xmlns:a16="http://schemas.microsoft.com/office/drawing/2014/main" id="{FC29EF43-A94B-4961-8875-C7A7665B3C2A}"/>
              </a:ext>
            </a:extLst>
          </p:cNvPr>
          <p:cNvSpPr>
            <a:spLocks noGrp="1"/>
          </p:cNvSpPr>
          <p:nvPr>
            <p:ph type="title"/>
          </p:nvPr>
        </p:nvSpPr>
        <p:spPr>
          <a:xfrm>
            <a:off x="600507" y="371599"/>
            <a:ext cx="6494400" cy="1325562"/>
          </a:xfrm>
        </p:spPr>
        <p:txBody>
          <a:bodyPr/>
          <a:lstStyle/>
          <a:p>
            <a:r>
              <a:rPr lang="sv-SE"/>
              <a:t>Klicka här för att ändra mall för rubrikformat</a:t>
            </a:r>
          </a:p>
        </p:txBody>
      </p:sp>
    </p:spTree>
    <p:extLst>
      <p:ext uri="{BB962C8B-B14F-4D97-AF65-F5344CB8AC3E}">
        <p14:creationId xmlns:p14="http://schemas.microsoft.com/office/powerpoint/2010/main" val="3469258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6938385" y="1111994"/>
            <a:ext cx="4508500" cy="4633734"/>
          </a:xfrm>
        </p:spPr>
        <p:txBody>
          <a:bodyPr rtlCol="0">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Lägg till bild</a:t>
            </a:r>
          </a:p>
        </p:txBody>
      </p:sp>
      <p:sp>
        <p:nvSpPr>
          <p:cNvPr id="4" name="Platshållare för text 3"/>
          <p:cNvSpPr>
            <a:spLocks noGrp="1"/>
          </p:cNvSpPr>
          <p:nvPr>
            <p:ph type="body" sz="half" idx="2" hasCustomPrompt="1"/>
          </p:nvPr>
        </p:nvSpPr>
        <p:spPr>
          <a:xfrm>
            <a:off x="601200" y="2057399"/>
            <a:ext cx="4376736" cy="3811589"/>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6" name="Platshållare för datum 10"/>
          <p:cNvSpPr>
            <a:spLocks noGrp="1"/>
          </p:cNvSpPr>
          <p:nvPr>
            <p:ph type="dt" sz="half" idx="10"/>
          </p:nvPr>
        </p:nvSpPr>
        <p:spPr/>
        <p:txBody>
          <a:bodyPr/>
          <a:lstStyle>
            <a:lvl1pPr>
              <a:defRPr/>
            </a:lvl1pPr>
          </a:lstStyle>
          <a:p>
            <a:pPr>
              <a:defRPr/>
            </a:pPr>
            <a:fld id="{BA622C02-97F9-451E-99C5-24BB5E89CBB3}" type="datetime1">
              <a:rPr lang="sv-SE"/>
              <a:pPr>
                <a:defRPr/>
              </a:pPr>
              <a:t>2024-07-07</a:t>
            </a:fld>
            <a:endParaRPr lang="sv-SE"/>
          </a:p>
        </p:txBody>
      </p:sp>
      <p:sp>
        <p:nvSpPr>
          <p:cNvPr id="7" name="Platshållare för sidfot 11"/>
          <p:cNvSpPr>
            <a:spLocks noGrp="1"/>
          </p:cNvSpPr>
          <p:nvPr>
            <p:ph type="ftr" sz="quarter" idx="11"/>
          </p:nvPr>
        </p:nvSpPr>
        <p:spPr/>
        <p:txBody>
          <a:bodyPr/>
          <a:lstStyle>
            <a:lvl1pPr>
              <a:defRPr/>
            </a:lvl1pPr>
          </a:lstStyle>
          <a:p>
            <a:pPr>
              <a:defRPr/>
            </a:pPr>
            <a:endParaRPr lang="sv-SE"/>
          </a:p>
        </p:txBody>
      </p:sp>
      <p:sp>
        <p:nvSpPr>
          <p:cNvPr id="8" name="Platshållare för bildnummer 12"/>
          <p:cNvSpPr>
            <a:spLocks noGrp="1"/>
          </p:cNvSpPr>
          <p:nvPr>
            <p:ph type="sldNum" sz="quarter" idx="12"/>
          </p:nvPr>
        </p:nvSpPr>
        <p:spPr/>
        <p:txBody>
          <a:bodyPr/>
          <a:lstStyle>
            <a:lvl1pPr>
              <a:defRPr/>
            </a:lvl1pPr>
          </a:lstStyle>
          <a:p>
            <a:fld id="{86E151AD-F2C7-4F17-9D2F-C209314F4614}" type="slidenum">
              <a:rPr lang="sv-SE" altLang="sv-SE"/>
              <a:pPr/>
              <a:t>‹#›</a:t>
            </a:fld>
            <a:endParaRPr lang="sv-SE" altLang="sv-SE"/>
          </a:p>
        </p:txBody>
      </p:sp>
      <p:sp>
        <p:nvSpPr>
          <p:cNvPr id="9" name="Rubrik 8">
            <a:extLst>
              <a:ext uri="{FF2B5EF4-FFF2-40B4-BE49-F238E27FC236}">
                <a16:creationId xmlns:a16="http://schemas.microsoft.com/office/drawing/2014/main" id="{702BB0C0-9499-40E7-919A-BA202D5C8DEB}"/>
              </a:ext>
            </a:extLst>
          </p:cNvPr>
          <p:cNvSpPr>
            <a:spLocks noGrp="1"/>
          </p:cNvSpPr>
          <p:nvPr>
            <p:ph type="title"/>
          </p:nvPr>
        </p:nvSpPr>
        <p:spPr>
          <a:xfrm>
            <a:off x="600507" y="371599"/>
            <a:ext cx="5580000" cy="1325562"/>
          </a:xfrm>
        </p:spPr>
        <p:txBody>
          <a:bodyPr/>
          <a:lstStyle/>
          <a:p>
            <a:r>
              <a:rPr lang="sv-SE"/>
              <a:t>Klicka här för att ändra mall för rubrikformat</a:t>
            </a:r>
          </a:p>
        </p:txBody>
      </p:sp>
    </p:spTree>
    <p:extLst>
      <p:ext uri="{BB962C8B-B14F-4D97-AF65-F5344CB8AC3E}">
        <p14:creationId xmlns:p14="http://schemas.microsoft.com/office/powerpoint/2010/main" val="2395741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med text">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722313" y="1111994"/>
            <a:ext cx="4545012" cy="4633734"/>
          </a:xfrm>
        </p:spPr>
        <p:txBody>
          <a:bodyPr rtlCol="0">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Lägg till bild</a:t>
            </a:r>
          </a:p>
        </p:txBody>
      </p:sp>
      <p:sp>
        <p:nvSpPr>
          <p:cNvPr id="4" name="Platshållare för text 3"/>
          <p:cNvSpPr>
            <a:spLocks noGrp="1"/>
          </p:cNvSpPr>
          <p:nvPr>
            <p:ph type="body" sz="half" idx="2" hasCustomPrompt="1"/>
          </p:nvPr>
        </p:nvSpPr>
        <p:spPr>
          <a:xfrm>
            <a:off x="6915151" y="2054227"/>
            <a:ext cx="4546800" cy="3814762"/>
          </a:xfrm>
        </p:spPr>
        <p:txBody>
          <a:bodyPr>
            <a:noAutofit/>
          </a:bodyPr>
          <a:lstStyle>
            <a:lvl1pPr marL="0" indent="0">
              <a:buNone/>
              <a:defRPr lang="sv-SE" smtClean="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6" name="Platshållare för datum 7"/>
          <p:cNvSpPr>
            <a:spLocks noGrp="1"/>
          </p:cNvSpPr>
          <p:nvPr>
            <p:ph type="dt" sz="half" idx="10"/>
          </p:nvPr>
        </p:nvSpPr>
        <p:spPr/>
        <p:txBody>
          <a:bodyPr/>
          <a:lstStyle>
            <a:lvl1pPr>
              <a:defRPr/>
            </a:lvl1pPr>
          </a:lstStyle>
          <a:p>
            <a:pPr>
              <a:defRPr/>
            </a:pPr>
            <a:fld id="{20805127-BF3D-47F4-A4AB-BB7169BA7F35}" type="datetime1">
              <a:rPr lang="sv-SE"/>
              <a:pPr>
                <a:defRPr/>
              </a:pPr>
              <a:t>2024-07-07</a:t>
            </a:fld>
            <a:endParaRPr lang="sv-SE"/>
          </a:p>
        </p:txBody>
      </p:sp>
      <p:sp>
        <p:nvSpPr>
          <p:cNvPr id="7" name="Platshållare för sidfot 8"/>
          <p:cNvSpPr>
            <a:spLocks noGrp="1"/>
          </p:cNvSpPr>
          <p:nvPr>
            <p:ph type="ftr" sz="quarter" idx="11"/>
          </p:nvPr>
        </p:nvSpPr>
        <p:spPr/>
        <p:txBody>
          <a:bodyPr/>
          <a:lstStyle>
            <a:lvl1pPr>
              <a:defRPr/>
            </a:lvl1pPr>
          </a:lstStyle>
          <a:p>
            <a:pPr>
              <a:defRPr/>
            </a:pPr>
            <a:endParaRPr lang="sv-SE"/>
          </a:p>
        </p:txBody>
      </p:sp>
      <p:sp>
        <p:nvSpPr>
          <p:cNvPr id="8" name="Platshållare för bildnummer 9"/>
          <p:cNvSpPr>
            <a:spLocks noGrp="1"/>
          </p:cNvSpPr>
          <p:nvPr>
            <p:ph type="sldNum" sz="quarter" idx="12"/>
          </p:nvPr>
        </p:nvSpPr>
        <p:spPr/>
        <p:txBody>
          <a:bodyPr/>
          <a:lstStyle>
            <a:lvl1pPr>
              <a:defRPr/>
            </a:lvl1pPr>
          </a:lstStyle>
          <a:p>
            <a:fld id="{FD6D9B7C-71CC-4704-92EC-2C4D80571CB1}" type="slidenum">
              <a:rPr lang="sv-SE" altLang="sv-SE"/>
              <a:pPr/>
              <a:t>‹#›</a:t>
            </a:fld>
            <a:endParaRPr lang="sv-SE" altLang="sv-SE"/>
          </a:p>
        </p:txBody>
      </p:sp>
      <p:sp>
        <p:nvSpPr>
          <p:cNvPr id="9" name="Rubrik 8">
            <a:extLst>
              <a:ext uri="{FF2B5EF4-FFF2-40B4-BE49-F238E27FC236}">
                <a16:creationId xmlns:a16="http://schemas.microsoft.com/office/drawing/2014/main" id="{C177DFB7-9A3A-434B-ABE6-99B4A54D438A}"/>
              </a:ext>
            </a:extLst>
          </p:cNvPr>
          <p:cNvSpPr>
            <a:spLocks noGrp="1"/>
          </p:cNvSpPr>
          <p:nvPr>
            <p:ph type="title"/>
          </p:nvPr>
        </p:nvSpPr>
        <p:spPr>
          <a:xfrm>
            <a:off x="6915151" y="371599"/>
            <a:ext cx="4546800" cy="1325562"/>
          </a:xfrm>
        </p:spPr>
        <p:txBody>
          <a:bodyPr/>
          <a:lstStyle/>
          <a:p>
            <a:r>
              <a:rPr lang="sv-SE"/>
              <a:t>Klicka här för att ändra mall för rubrikformat</a:t>
            </a:r>
          </a:p>
        </p:txBody>
      </p:sp>
    </p:spTree>
    <p:extLst>
      <p:ext uri="{BB962C8B-B14F-4D97-AF65-F5344CB8AC3E}">
        <p14:creationId xmlns:p14="http://schemas.microsoft.com/office/powerpoint/2010/main" val="4290253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med objekt">
    <p:spTree>
      <p:nvGrpSpPr>
        <p:cNvPr id="1" name=""/>
        <p:cNvGrpSpPr/>
        <p:nvPr/>
      </p:nvGrpSpPr>
      <p:grpSpPr>
        <a:xfrm>
          <a:off x="0" y="0"/>
          <a:ext cx="0" cy="0"/>
          <a:chOff x="0" y="0"/>
          <a:chExt cx="0" cy="0"/>
        </a:xfrm>
      </p:grpSpPr>
      <p:sp>
        <p:nvSpPr>
          <p:cNvPr id="4" name="Platshållare för text 3"/>
          <p:cNvSpPr>
            <a:spLocks noGrp="1"/>
          </p:cNvSpPr>
          <p:nvPr>
            <p:ph type="body" sz="half" idx="2" hasCustomPrompt="1"/>
          </p:nvPr>
        </p:nvSpPr>
        <p:spPr>
          <a:xfrm>
            <a:off x="601200" y="2057399"/>
            <a:ext cx="4376736" cy="3811589"/>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9" name="Platshållare för innehåll 2"/>
          <p:cNvSpPr>
            <a:spLocks noGrp="1"/>
          </p:cNvSpPr>
          <p:nvPr>
            <p:ph sz="half" idx="13" hasCustomPrompt="1"/>
          </p:nvPr>
        </p:nvSpPr>
        <p:spPr>
          <a:xfrm>
            <a:off x="6916738" y="1111993"/>
            <a:ext cx="4531858" cy="463373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sv-SE"/>
              <a:t>Lägg till objekt</a:t>
            </a:r>
          </a:p>
        </p:txBody>
      </p:sp>
      <p:sp>
        <p:nvSpPr>
          <p:cNvPr id="6" name="Platshållare för datum 10"/>
          <p:cNvSpPr>
            <a:spLocks noGrp="1"/>
          </p:cNvSpPr>
          <p:nvPr>
            <p:ph type="dt" sz="half" idx="14"/>
          </p:nvPr>
        </p:nvSpPr>
        <p:spPr/>
        <p:txBody>
          <a:bodyPr/>
          <a:lstStyle>
            <a:lvl1pPr>
              <a:defRPr/>
            </a:lvl1pPr>
          </a:lstStyle>
          <a:p>
            <a:pPr>
              <a:defRPr/>
            </a:pPr>
            <a:fld id="{8DF48B11-8B24-47BC-8957-E3C1426F3CFD}" type="datetime1">
              <a:rPr lang="sv-SE"/>
              <a:pPr>
                <a:defRPr/>
              </a:pPr>
              <a:t>2024-07-07</a:t>
            </a:fld>
            <a:endParaRPr lang="sv-SE"/>
          </a:p>
        </p:txBody>
      </p:sp>
      <p:sp>
        <p:nvSpPr>
          <p:cNvPr id="7" name="Platshållare för sidfot 11"/>
          <p:cNvSpPr>
            <a:spLocks noGrp="1"/>
          </p:cNvSpPr>
          <p:nvPr>
            <p:ph type="ftr" sz="quarter" idx="15"/>
          </p:nvPr>
        </p:nvSpPr>
        <p:spPr/>
        <p:txBody>
          <a:bodyPr/>
          <a:lstStyle>
            <a:lvl1pPr>
              <a:defRPr/>
            </a:lvl1pPr>
          </a:lstStyle>
          <a:p>
            <a:pPr>
              <a:defRPr/>
            </a:pPr>
            <a:endParaRPr lang="sv-SE"/>
          </a:p>
        </p:txBody>
      </p:sp>
      <p:sp>
        <p:nvSpPr>
          <p:cNvPr id="8" name="Platshållare för bildnummer 12"/>
          <p:cNvSpPr>
            <a:spLocks noGrp="1"/>
          </p:cNvSpPr>
          <p:nvPr>
            <p:ph type="sldNum" sz="quarter" idx="16"/>
          </p:nvPr>
        </p:nvSpPr>
        <p:spPr/>
        <p:txBody>
          <a:bodyPr/>
          <a:lstStyle>
            <a:lvl1pPr>
              <a:defRPr/>
            </a:lvl1pPr>
          </a:lstStyle>
          <a:p>
            <a:fld id="{A4094504-A1DC-4F43-A00F-FE492FBB8E37}" type="slidenum">
              <a:rPr lang="sv-SE" altLang="sv-SE"/>
              <a:pPr/>
              <a:t>‹#›</a:t>
            </a:fld>
            <a:endParaRPr lang="sv-SE" altLang="sv-SE"/>
          </a:p>
        </p:txBody>
      </p:sp>
      <p:sp>
        <p:nvSpPr>
          <p:cNvPr id="3" name="Rubrik 2">
            <a:extLst>
              <a:ext uri="{FF2B5EF4-FFF2-40B4-BE49-F238E27FC236}">
                <a16:creationId xmlns:a16="http://schemas.microsoft.com/office/drawing/2014/main" id="{BFABFBD2-34D5-475D-9529-FBD8E4B7F2C0}"/>
              </a:ext>
            </a:extLst>
          </p:cNvPr>
          <p:cNvSpPr>
            <a:spLocks noGrp="1"/>
          </p:cNvSpPr>
          <p:nvPr>
            <p:ph type="title"/>
          </p:nvPr>
        </p:nvSpPr>
        <p:spPr>
          <a:xfrm>
            <a:off x="600506" y="371599"/>
            <a:ext cx="5580000" cy="1325562"/>
          </a:xfrm>
        </p:spPr>
        <p:txBody>
          <a:bodyPr/>
          <a:lstStyle/>
          <a:p>
            <a:r>
              <a:rPr lang="sv-SE"/>
              <a:t>Klicka här för att ändra mall för rubrikformat</a:t>
            </a:r>
          </a:p>
        </p:txBody>
      </p:sp>
    </p:spTree>
    <p:extLst>
      <p:ext uri="{BB962C8B-B14F-4D97-AF65-F5344CB8AC3E}">
        <p14:creationId xmlns:p14="http://schemas.microsoft.com/office/powerpoint/2010/main" val="1709766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kt med text">
    <p:spTree>
      <p:nvGrpSpPr>
        <p:cNvPr id="1" name=""/>
        <p:cNvGrpSpPr/>
        <p:nvPr/>
      </p:nvGrpSpPr>
      <p:grpSpPr>
        <a:xfrm>
          <a:off x="0" y="0"/>
          <a:ext cx="0" cy="0"/>
          <a:chOff x="0" y="0"/>
          <a:chExt cx="0" cy="0"/>
        </a:xfrm>
      </p:grpSpPr>
      <p:sp>
        <p:nvSpPr>
          <p:cNvPr id="4" name="Platshållare för text 3"/>
          <p:cNvSpPr>
            <a:spLocks noGrp="1"/>
          </p:cNvSpPr>
          <p:nvPr>
            <p:ph type="body" sz="half" idx="2" hasCustomPrompt="1"/>
          </p:nvPr>
        </p:nvSpPr>
        <p:spPr>
          <a:xfrm>
            <a:off x="6969600" y="2054227"/>
            <a:ext cx="4492800" cy="3814762"/>
          </a:xfrm>
        </p:spPr>
        <p:txBody>
          <a:bodyPr>
            <a:noAutofit/>
          </a:bodyPr>
          <a:lstStyle>
            <a:lvl1pPr marL="0" indent="0">
              <a:buNone/>
              <a:defRPr sz="2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Lägg till text</a:t>
            </a:r>
          </a:p>
        </p:txBody>
      </p:sp>
      <p:sp>
        <p:nvSpPr>
          <p:cNvPr id="12" name="Platshållare för innehåll 2"/>
          <p:cNvSpPr>
            <a:spLocks noGrp="1"/>
          </p:cNvSpPr>
          <p:nvPr>
            <p:ph sz="half" idx="13" hasCustomPrompt="1"/>
          </p:nvPr>
        </p:nvSpPr>
        <p:spPr>
          <a:xfrm>
            <a:off x="722313" y="1111993"/>
            <a:ext cx="4545012" cy="463373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lvl="0"/>
            <a:r>
              <a:rPr lang="sv-SE"/>
              <a:t>Lägg till objekt</a:t>
            </a:r>
          </a:p>
        </p:txBody>
      </p:sp>
      <p:sp>
        <p:nvSpPr>
          <p:cNvPr id="6" name="Platshållare för datum 7"/>
          <p:cNvSpPr>
            <a:spLocks noGrp="1"/>
          </p:cNvSpPr>
          <p:nvPr>
            <p:ph type="dt" sz="half" idx="14"/>
          </p:nvPr>
        </p:nvSpPr>
        <p:spPr/>
        <p:txBody>
          <a:bodyPr/>
          <a:lstStyle>
            <a:lvl1pPr>
              <a:defRPr/>
            </a:lvl1pPr>
          </a:lstStyle>
          <a:p>
            <a:pPr>
              <a:defRPr/>
            </a:pPr>
            <a:fld id="{6EF83DAD-0BB6-4301-8E63-390DF186E499}" type="datetime1">
              <a:rPr lang="sv-SE"/>
              <a:pPr>
                <a:defRPr/>
              </a:pPr>
              <a:t>2024-07-07</a:t>
            </a:fld>
            <a:endParaRPr lang="sv-SE"/>
          </a:p>
        </p:txBody>
      </p:sp>
      <p:sp>
        <p:nvSpPr>
          <p:cNvPr id="7" name="Platshållare för sidfot 8"/>
          <p:cNvSpPr>
            <a:spLocks noGrp="1"/>
          </p:cNvSpPr>
          <p:nvPr>
            <p:ph type="ftr" sz="quarter" idx="15"/>
          </p:nvPr>
        </p:nvSpPr>
        <p:spPr/>
        <p:txBody>
          <a:bodyPr/>
          <a:lstStyle>
            <a:lvl1pPr>
              <a:defRPr/>
            </a:lvl1pPr>
          </a:lstStyle>
          <a:p>
            <a:pPr>
              <a:defRPr/>
            </a:pPr>
            <a:endParaRPr lang="sv-SE"/>
          </a:p>
        </p:txBody>
      </p:sp>
      <p:sp>
        <p:nvSpPr>
          <p:cNvPr id="8" name="Platshållare för bildnummer 9"/>
          <p:cNvSpPr>
            <a:spLocks noGrp="1"/>
          </p:cNvSpPr>
          <p:nvPr>
            <p:ph type="sldNum" sz="quarter" idx="16"/>
          </p:nvPr>
        </p:nvSpPr>
        <p:spPr/>
        <p:txBody>
          <a:bodyPr/>
          <a:lstStyle>
            <a:lvl1pPr>
              <a:defRPr/>
            </a:lvl1pPr>
          </a:lstStyle>
          <a:p>
            <a:fld id="{2F8730AC-B527-4FEF-9CBE-D03DF38EE672}" type="slidenum">
              <a:rPr lang="sv-SE" altLang="sv-SE"/>
              <a:pPr/>
              <a:t>‹#›</a:t>
            </a:fld>
            <a:endParaRPr lang="sv-SE" altLang="sv-SE"/>
          </a:p>
        </p:txBody>
      </p:sp>
      <p:sp>
        <p:nvSpPr>
          <p:cNvPr id="9" name="Rubrik 8">
            <a:extLst>
              <a:ext uri="{FF2B5EF4-FFF2-40B4-BE49-F238E27FC236}">
                <a16:creationId xmlns:a16="http://schemas.microsoft.com/office/drawing/2014/main" id="{DAF65D74-6748-4EEC-9068-D252555B9D91}"/>
              </a:ext>
            </a:extLst>
          </p:cNvPr>
          <p:cNvSpPr>
            <a:spLocks noGrp="1"/>
          </p:cNvSpPr>
          <p:nvPr>
            <p:ph type="title"/>
          </p:nvPr>
        </p:nvSpPr>
        <p:spPr>
          <a:xfrm>
            <a:off x="6969600" y="371599"/>
            <a:ext cx="4492800" cy="1325562"/>
          </a:xfrm>
        </p:spPr>
        <p:txBody>
          <a:bodyPr/>
          <a:lstStyle/>
          <a:p>
            <a:r>
              <a:rPr lang="sv-SE"/>
              <a:t>Klicka här för att ändra mall för rubrikformat</a:t>
            </a:r>
          </a:p>
        </p:txBody>
      </p:sp>
    </p:spTree>
    <p:extLst>
      <p:ext uri="{BB962C8B-B14F-4D97-AF65-F5344CB8AC3E}">
        <p14:creationId xmlns:p14="http://schemas.microsoft.com/office/powerpoint/2010/main" val="1753716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e delar">
    <p:spTree>
      <p:nvGrpSpPr>
        <p:cNvPr id="1" name=""/>
        <p:cNvGrpSpPr/>
        <p:nvPr/>
      </p:nvGrpSpPr>
      <p:grpSpPr>
        <a:xfrm>
          <a:off x="0" y="0"/>
          <a:ext cx="0" cy="0"/>
          <a:chOff x="0" y="0"/>
          <a:chExt cx="0" cy="0"/>
        </a:xfrm>
      </p:grpSpPr>
      <p:sp>
        <p:nvSpPr>
          <p:cNvPr id="8" name="Platshållare för bild 6"/>
          <p:cNvSpPr>
            <a:spLocks noGrp="1"/>
          </p:cNvSpPr>
          <p:nvPr>
            <p:ph type="pic" sz="quarter" idx="13" hasCustomPrompt="1"/>
          </p:nvPr>
        </p:nvSpPr>
        <p:spPr>
          <a:xfrm>
            <a:off x="731519" y="1146790"/>
            <a:ext cx="3456306" cy="4561860"/>
          </a:xfrm>
        </p:spPr>
        <p:txBody>
          <a:bodyPr rtlCol="0">
            <a:normAutofit/>
          </a:bodyPr>
          <a:lstStyle>
            <a:lvl1pPr marL="0" indent="0">
              <a:buNone/>
              <a:defRPr sz="2000"/>
            </a:lvl1pPr>
          </a:lstStyle>
          <a:p>
            <a:pPr lvl="0"/>
            <a:r>
              <a:rPr lang="sv-SE" noProof="0"/>
              <a:t>Lägg till bild</a:t>
            </a:r>
          </a:p>
        </p:txBody>
      </p:sp>
      <p:sp>
        <p:nvSpPr>
          <p:cNvPr id="9" name="Platshållare för bild 6"/>
          <p:cNvSpPr>
            <a:spLocks noGrp="1"/>
          </p:cNvSpPr>
          <p:nvPr>
            <p:ph type="pic" sz="quarter" idx="14" hasCustomPrompt="1"/>
          </p:nvPr>
        </p:nvSpPr>
        <p:spPr>
          <a:xfrm>
            <a:off x="4361410" y="1146790"/>
            <a:ext cx="3456306" cy="4561860"/>
          </a:xfrm>
        </p:spPr>
        <p:txBody>
          <a:bodyPr rtlCol="0">
            <a:normAutofit/>
          </a:bodyPr>
          <a:lstStyle>
            <a:lvl1pPr marL="0" indent="0">
              <a:buNone/>
              <a:defRPr sz="2000"/>
            </a:lvl1pPr>
          </a:lstStyle>
          <a:p>
            <a:pPr lvl="0"/>
            <a:r>
              <a:rPr lang="sv-SE" noProof="0"/>
              <a:t>Lägg till bild</a:t>
            </a:r>
          </a:p>
        </p:txBody>
      </p:sp>
      <p:sp>
        <p:nvSpPr>
          <p:cNvPr id="10" name="Platshållare för bild 6"/>
          <p:cNvSpPr>
            <a:spLocks noGrp="1"/>
          </p:cNvSpPr>
          <p:nvPr>
            <p:ph type="pic" sz="quarter" idx="15" hasCustomPrompt="1"/>
          </p:nvPr>
        </p:nvSpPr>
        <p:spPr>
          <a:xfrm>
            <a:off x="8005156" y="1146790"/>
            <a:ext cx="3456306" cy="4561860"/>
          </a:xfrm>
        </p:spPr>
        <p:txBody>
          <a:bodyPr rtlCol="0">
            <a:normAutofit/>
          </a:bodyPr>
          <a:lstStyle>
            <a:lvl1pPr marL="0" indent="0">
              <a:buNone/>
              <a:defRPr sz="2000"/>
            </a:lvl1pPr>
          </a:lstStyle>
          <a:p>
            <a:pPr lvl="0"/>
            <a:r>
              <a:rPr lang="sv-SE" noProof="0"/>
              <a:t>Lägg till bild</a:t>
            </a:r>
          </a:p>
        </p:txBody>
      </p:sp>
      <p:sp>
        <p:nvSpPr>
          <p:cNvPr id="12" name="Platshållare för text 11"/>
          <p:cNvSpPr>
            <a:spLocks noGrp="1"/>
          </p:cNvSpPr>
          <p:nvPr>
            <p:ph type="body" sz="quarter" idx="16" hasCustomPrompt="1"/>
          </p:nvPr>
        </p:nvSpPr>
        <p:spPr>
          <a:xfrm>
            <a:off x="639478" y="5818909"/>
            <a:ext cx="3455987" cy="310429"/>
          </a:xfrm>
        </p:spPr>
        <p:txBody>
          <a:bodyPr>
            <a:noAutofit/>
          </a:bodyPr>
          <a:lstStyle>
            <a:lvl1pPr marL="0" indent="0">
              <a:buNone/>
              <a:defRPr sz="1800"/>
            </a:lvl1pPr>
          </a:lstStyle>
          <a:p>
            <a:pPr lvl="0"/>
            <a:r>
              <a:rPr lang="sv-SE" noProof="0"/>
              <a:t>Lägg till text</a:t>
            </a:r>
          </a:p>
        </p:txBody>
      </p:sp>
      <p:sp>
        <p:nvSpPr>
          <p:cNvPr id="13" name="Platshållare för text 11"/>
          <p:cNvSpPr>
            <a:spLocks noGrp="1"/>
          </p:cNvSpPr>
          <p:nvPr>
            <p:ph type="body" sz="quarter" idx="17" hasCustomPrompt="1"/>
          </p:nvPr>
        </p:nvSpPr>
        <p:spPr>
          <a:xfrm>
            <a:off x="4278028" y="5818909"/>
            <a:ext cx="3455987" cy="310429"/>
          </a:xfrm>
        </p:spPr>
        <p:txBody>
          <a:bodyPr>
            <a:noAutofit/>
          </a:bodyPr>
          <a:lstStyle>
            <a:lvl1pPr marL="0" indent="0">
              <a:buNone/>
              <a:defRPr sz="1800"/>
            </a:lvl1pPr>
          </a:lstStyle>
          <a:p>
            <a:pPr lvl="0"/>
            <a:r>
              <a:rPr lang="sv-SE" noProof="0"/>
              <a:t>Lägg till text</a:t>
            </a:r>
          </a:p>
        </p:txBody>
      </p:sp>
      <p:sp>
        <p:nvSpPr>
          <p:cNvPr id="14" name="Platshållare för text 11"/>
          <p:cNvSpPr>
            <a:spLocks noGrp="1"/>
          </p:cNvSpPr>
          <p:nvPr>
            <p:ph type="body" sz="quarter" idx="18" hasCustomPrompt="1"/>
          </p:nvPr>
        </p:nvSpPr>
        <p:spPr>
          <a:xfrm>
            <a:off x="7907919" y="5846618"/>
            <a:ext cx="3455987" cy="310429"/>
          </a:xfrm>
        </p:spPr>
        <p:txBody>
          <a:bodyPr>
            <a:noAutofit/>
          </a:bodyPr>
          <a:lstStyle>
            <a:lvl1pPr marL="0" indent="0">
              <a:buNone/>
              <a:defRPr sz="1800"/>
            </a:lvl1pPr>
          </a:lstStyle>
          <a:p>
            <a:pPr lvl="0"/>
            <a:r>
              <a:rPr lang="sv-SE" noProof="0"/>
              <a:t>Lägg till text</a:t>
            </a:r>
          </a:p>
        </p:txBody>
      </p:sp>
      <p:sp>
        <p:nvSpPr>
          <p:cNvPr id="15" name="Platshållare för datum 1"/>
          <p:cNvSpPr>
            <a:spLocks noGrp="1"/>
          </p:cNvSpPr>
          <p:nvPr>
            <p:ph type="dt" sz="half" idx="19"/>
          </p:nvPr>
        </p:nvSpPr>
        <p:spPr/>
        <p:txBody>
          <a:bodyPr/>
          <a:lstStyle>
            <a:lvl1pPr>
              <a:defRPr/>
            </a:lvl1pPr>
          </a:lstStyle>
          <a:p>
            <a:pPr>
              <a:defRPr/>
            </a:pPr>
            <a:fld id="{4317FDE7-BA22-4F1B-81BA-E5D0A4E2DC4A}" type="datetime1">
              <a:rPr lang="sv-SE"/>
              <a:pPr>
                <a:defRPr/>
              </a:pPr>
              <a:t>2024-07-07</a:t>
            </a:fld>
            <a:endParaRPr lang="sv-SE"/>
          </a:p>
        </p:txBody>
      </p:sp>
      <p:sp>
        <p:nvSpPr>
          <p:cNvPr id="16" name="Platshållare för sidfot 2"/>
          <p:cNvSpPr>
            <a:spLocks noGrp="1"/>
          </p:cNvSpPr>
          <p:nvPr>
            <p:ph type="ftr" sz="quarter" idx="20"/>
          </p:nvPr>
        </p:nvSpPr>
        <p:spPr/>
        <p:txBody>
          <a:bodyPr/>
          <a:lstStyle>
            <a:lvl1pPr>
              <a:defRPr/>
            </a:lvl1pPr>
          </a:lstStyle>
          <a:p>
            <a:pPr>
              <a:defRPr/>
            </a:pPr>
            <a:endParaRPr lang="sv-SE"/>
          </a:p>
        </p:txBody>
      </p:sp>
      <p:sp>
        <p:nvSpPr>
          <p:cNvPr id="17" name="Platshållare för bildnummer 3"/>
          <p:cNvSpPr>
            <a:spLocks noGrp="1"/>
          </p:cNvSpPr>
          <p:nvPr>
            <p:ph type="sldNum" sz="quarter" idx="21"/>
          </p:nvPr>
        </p:nvSpPr>
        <p:spPr/>
        <p:txBody>
          <a:bodyPr/>
          <a:lstStyle>
            <a:lvl1pPr>
              <a:defRPr/>
            </a:lvl1pPr>
          </a:lstStyle>
          <a:p>
            <a:fld id="{3AD0A877-7841-4A20-9F6D-98E0128FC35F}" type="slidenum">
              <a:rPr lang="sv-SE" altLang="sv-SE"/>
              <a:pPr/>
              <a:t>‹#›</a:t>
            </a:fld>
            <a:endParaRPr lang="sv-SE" altLang="sv-SE"/>
          </a:p>
        </p:txBody>
      </p:sp>
    </p:spTree>
    <p:extLst>
      <p:ext uri="{BB962C8B-B14F-4D97-AF65-F5344CB8AC3E}">
        <p14:creationId xmlns:p14="http://schemas.microsoft.com/office/powerpoint/2010/main" val="1258011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ingress">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02245" y="728663"/>
            <a:ext cx="10018712" cy="5400675"/>
          </a:xfrm>
        </p:spPr>
        <p:txBody>
          <a:bodyPr/>
          <a:lstStyle/>
          <a:p>
            <a:pPr lvl="0"/>
            <a:r>
              <a:rPr lang="sv-SE" noProof="0"/>
              <a:t>Lägg till text</a:t>
            </a:r>
          </a:p>
        </p:txBody>
      </p:sp>
      <p:sp>
        <p:nvSpPr>
          <p:cNvPr id="4" name="Platshållare för datum 2"/>
          <p:cNvSpPr>
            <a:spLocks noGrp="1"/>
          </p:cNvSpPr>
          <p:nvPr>
            <p:ph type="dt" sz="half" idx="10"/>
          </p:nvPr>
        </p:nvSpPr>
        <p:spPr/>
        <p:txBody>
          <a:bodyPr/>
          <a:lstStyle>
            <a:lvl1pPr>
              <a:defRPr/>
            </a:lvl1pPr>
          </a:lstStyle>
          <a:p>
            <a:pPr>
              <a:defRPr/>
            </a:pPr>
            <a:fld id="{E320AD09-22F3-404A-A6FE-88E77B80C656}" type="datetime1">
              <a:rPr lang="sv-SE"/>
              <a:pPr>
                <a:defRPr/>
              </a:pPr>
              <a:t>2024-07-07</a:t>
            </a:fld>
            <a:endParaRPr lang="sv-SE"/>
          </a:p>
        </p:txBody>
      </p:sp>
      <p:sp>
        <p:nvSpPr>
          <p:cNvPr id="5" name="Platshållare för sidfot 3"/>
          <p:cNvSpPr>
            <a:spLocks noGrp="1"/>
          </p:cNvSpPr>
          <p:nvPr>
            <p:ph type="ftr" sz="quarter" idx="11"/>
          </p:nvPr>
        </p:nvSpPr>
        <p:spPr/>
        <p:txBody>
          <a:bodyPr/>
          <a:lstStyle>
            <a:lvl1pPr>
              <a:defRPr/>
            </a:lvl1pPr>
          </a:lstStyle>
          <a:p>
            <a:pPr>
              <a:defRPr/>
            </a:pPr>
            <a:endParaRPr lang="sv-SE"/>
          </a:p>
        </p:txBody>
      </p:sp>
      <p:sp>
        <p:nvSpPr>
          <p:cNvPr id="6" name="Platshållare för bildnummer 4"/>
          <p:cNvSpPr>
            <a:spLocks noGrp="1"/>
          </p:cNvSpPr>
          <p:nvPr>
            <p:ph type="sldNum" sz="quarter" idx="12"/>
          </p:nvPr>
        </p:nvSpPr>
        <p:spPr/>
        <p:txBody>
          <a:bodyPr/>
          <a:lstStyle>
            <a:lvl1pPr>
              <a:defRPr/>
            </a:lvl1pPr>
          </a:lstStyle>
          <a:p>
            <a:fld id="{8F26FE8F-E296-46B5-8F76-BF720E9AE0B3}" type="slidenum">
              <a:rPr lang="sv-SE" altLang="sv-SE"/>
              <a:pPr/>
              <a:t>‹#›</a:t>
            </a:fld>
            <a:endParaRPr lang="sv-SE" altLang="sv-SE"/>
          </a:p>
        </p:txBody>
      </p:sp>
    </p:spTree>
    <p:extLst>
      <p:ext uri="{BB962C8B-B14F-4D97-AF65-F5344CB8AC3E}">
        <p14:creationId xmlns:p14="http://schemas.microsoft.com/office/powerpoint/2010/main" val="3882103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pitelsida">
    <p:spTree>
      <p:nvGrpSpPr>
        <p:cNvPr id="1" name=""/>
        <p:cNvGrpSpPr/>
        <p:nvPr/>
      </p:nvGrpSpPr>
      <p:grpSpPr>
        <a:xfrm>
          <a:off x="0" y="0"/>
          <a:ext cx="0" cy="0"/>
          <a:chOff x="0" y="0"/>
          <a:chExt cx="0" cy="0"/>
        </a:xfrm>
      </p:grpSpPr>
      <p:sp>
        <p:nvSpPr>
          <p:cNvPr id="10" name="Rubrik 9"/>
          <p:cNvSpPr>
            <a:spLocks noGrp="1"/>
          </p:cNvSpPr>
          <p:nvPr>
            <p:ph type="title" hasCustomPrompt="1"/>
          </p:nvPr>
        </p:nvSpPr>
        <p:spPr>
          <a:xfrm>
            <a:off x="593000" y="3428999"/>
            <a:ext cx="9232037" cy="2528771"/>
          </a:xfrm>
        </p:spPr>
        <p:txBody>
          <a:bodyPr anchor="t">
            <a:noAutofit/>
          </a:bodyPr>
          <a:lstStyle>
            <a:lvl1pPr>
              <a:defRPr sz="3600"/>
            </a:lvl1pPr>
          </a:lstStyle>
          <a:p>
            <a:pPr lvl="0"/>
            <a:r>
              <a:rPr lang="sv-SE" noProof="0"/>
              <a:t>Lägg till text</a:t>
            </a:r>
          </a:p>
        </p:txBody>
      </p:sp>
      <p:sp>
        <p:nvSpPr>
          <p:cNvPr id="4" name="Platshållare för datum 1"/>
          <p:cNvSpPr>
            <a:spLocks noGrp="1"/>
          </p:cNvSpPr>
          <p:nvPr>
            <p:ph type="dt" sz="half" idx="10"/>
          </p:nvPr>
        </p:nvSpPr>
        <p:spPr/>
        <p:txBody>
          <a:bodyPr/>
          <a:lstStyle>
            <a:lvl1pPr>
              <a:defRPr/>
            </a:lvl1pPr>
          </a:lstStyle>
          <a:p>
            <a:pPr>
              <a:defRPr/>
            </a:pPr>
            <a:fld id="{428511D9-E95C-400E-B9B4-8D75F3715235}" type="datetime1">
              <a:rPr lang="sv-SE"/>
              <a:pPr>
                <a:defRPr/>
              </a:pPr>
              <a:t>2024-07-07</a:t>
            </a:fld>
            <a:endParaRPr lang="sv-SE"/>
          </a:p>
        </p:txBody>
      </p:sp>
      <p:sp>
        <p:nvSpPr>
          <p:cNvPr id="5" name="Platshållare för sidfot 2"/>
          <p:cNvSpPr>
            <a:spLocks noGrp="1"/>
          </p:cNvSpPr>
          <p:nvPr>
            <p:ph type="ftr" sz="quarter" idx="11"/>
          </p:nvPr>
        </p:nvSpPr>
        <p:spPr/>
        <p:txBody>
          <a:bodyPr/>
          <a:lstStyle>
            <a:lvl1pPr>
              <a:defRPr/>
            </a:lvl1pPr>
          </a:lstStyle>
          <a:p>
            <a:pPr>
              <a:defRPr/>
            </a:pPr>
            <a:endParaRPr lang="sv-SE"/>
          </a:p>
        </p:txBody>
      </p:sp>
      <p:sp>
        <p:nvSpPr>
          <p:cNvPr id="6" name="Platshållare för bildnummer 3"/>
          <p:cNvSpPr>
            <a:spLocks noGrp="1"/>
          </p:cNvSpPr>
          <p:nvPr>
            <p:ph type="sldNum" sz="quarter" idx="12"/>
          </p:nvPr>
        </p:nvSpPr>
        <p:spPr/>
        <p:txBody>
          <a:bodyPr/>
          <a:lstStyle>
            <a:lvl1pPr>
              <a:defRPr/>
            </a:lvl1pPr>
          </a:lstStyle>
          <a:p>
            <a:fld id="{75D2C4FC-5368-4A1A-907C-0B5C8FE45B28}" type="slidenum">
              <a:rPr lang="sv-SE" altLang="sv-SE"/>
              <a:pPr/>
              <a:t>‹#›</a:t>
            </a:fld>
            <a:endParaRPr lang="sv-SE" altLang="sv-SE"/>
          </a:p>
        </p:txBody>
      </p:sp>
    </p:spTree>
    <p:extLst>
      <p:ext uri="{BB962C8B-B14F-4D97-AF65-F5344CB8AC3E}">
        <p14:creationId xmlns:p14="http://schemas.microsoft.com/office/powerpoint/2010/main" val="1799907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Helskärmsbild med rubrik">
    <p:spTree>
      <p:nvGrpSpPr>
        <p:cNvPr id="1" name=""/>
        <p:cNvGrpSpPr/>
        <p:nvPr/>
      </p:nvGrpSpPr>
      <p:grpSpPr>
        <a:xfrm>
          <a:off x="0" y="0"/>
          <a:ext cx="0" cy="0"/>
          <a:chOff x="0" y="0"/>
          <a:chExt cx="0" cy="0"/>
        </a:xfrm>
      </p:grpSpPr>
      <p:sp>
        <p:nvSpPr>
          <p:cNvPr id="6" name="Platshållare för bild 5"/>
          <p:cNvSpPr>
            <a:spLocks noGrp="1"/>
          </p:cNvSpPr>
          <p:nvPr>
            <p:ph type="pic" sz="quarter" idx="13" hasCustomPrompt="1"/>
          </p:nvPr>
        </p:nvSpPr>
        <p:spPr>
          <a:xfrm>
            <a:off x="0" y="0"/>
            <a:ext cx="12192000" cy="6858000"/>
          </a:xfrm>
        </p:spPr>
        <p:txBody>
          <a:bodyPr rtlCol="0">
            <a:normAutofit/>
          </a:bodyPr>
          <a:lstStyle>
            <a:lvl1pPr marL="0" indent="0">
              <a:buNone/>
              <a:defRPr sz="2000"/>
            </a:lvl1pPr>
          </a:lstStyle>
          <a:p>
            <a:pPr lvl="0"/>
            <a:r>
              <a:rPr lang="sv-SE" noProof="0"/>
              <a:t>Lägg till bildbakgrund</a:t>
            </a:r>
          </a:p>
        </p:txBody>
      </p:sp>
      <p:sp>
        <p:nvSpPr>
          <p:cNvPr id="10" name="Rubrik 9"/>
          <p:cNvSpPr>
            <a:spLocks noGrp="1"/>
          </p:cNvSpPr>
          <p:nvPr>
            <p:ph type="title" hasCustomPrompt="1"/>
          </p:nvPr>
        </p:nvSpPr>
        <p:spPr>
          <a:xfrm>
            <a:off x="593000" y="3428999"/>
            <a:ext cx="9232037" cy="2528771"/>
          </a:xfrm>
        </p:spPr>
        <p:txBody>
          <a:bodyPr anchor="t">
            <a:noAutofit/>
          </a:bodyPr>
          <a:lstStyle>
            <a:lvl1pPr>
              <a:defRPr sz="3600"/>
            </a:lvl1pPr>
          </a:lstStyle>
          <a:p>
            <a:pPr lvl="0"/>
            <a:r>
              <a:rPr lang="sv-SE" noProof="0"/>
              <a:t>Lägg till text</a:t>
            </a:r>
          </a:p>
        </p:txBody>
      </p:sp>
      <p:sp>
        <p:nvSpPr>
          <p:cNvPr id="5" name="Platshållare för datum 1"/>
          <p:cNvSpPr>
            <a:spLocks noGrp="1"/>
          </p:cNvSpPr>
          <p:nvPr>
            <p:ph type="dt" sz="half" idx="14"/>
          </p:nvPr>
        </p:nvSpPr>
        <p:spPr/>
        <p:txBody>
          <a:bodyPr/>
          <a:lstStyle>
            <a:lvl1pPr>
              <a:defRPr/>
            </a:lvl1pPr>
          </a:lstStyle>
          <a:p>
            <a:pPr>
              <a:defRPr/>
            </a:pPr>
            <a:fld id="{A28D69C3-67E6-424C-A9B3-1EEDA663B0A0}" type="datetime1">
              <a:rPr lang="sv-SE"/>
              <a:pPr>
                <a:defRPr/>
              </a:pPr>
              <a:t>2024-07-07</a:t>
            </a:fld>
            <a:endParaRPr lang="sv-SE"/>
          </a:p>
        </p:txBody>
      </p:sp>
      <p:sp>
        <p:nvSpPr>
          <p:cNvPr id="7" name="Platshållare för sidfot 2"/>
          <p:cNvSpPr>
            <a:spLocks noGrp="1"/>
          </p:cNvSpPr>
          <p:nvPr>
            <p:ph type="ftr" sz="quarter" idx="15"/>
          </p:nvPr>
        </p:nvSpPr>
        <p:spPr/>
        <p:txBody>
          <a:bodyPr/>
          <a:lstStyle>
            <a:lvl1pPr>
              <a:defRPr/>
            </a:lvl1pPr>
          </a:lstStyle>
          <a:p>
            <a:pPr>
              <a:defRPr/>
            </a:pPr>
            <a:endParaRPr lang="sv-SE"/>
          </a:p>
        </p:txBody>
      </p:sp>
      <p:sp>
        <p:nvSpPr>
          <p:cNvPr id="8" name="Platshållare för bildnummer 3"/>
          <p:cNvSpPr>
            <a:spLocks noGrp="1"/>
          </p:cNvSpPr>
          <p:nvPr>
            <p:ph type="sldNum" sz="quarter" idx="16"/>
          </p:nvPr>
        </p:nvSpPr>
        <p:spPr/>
        <p:txBody>
          <a:bodyPr/>
          <a:lstStyle>
            <a:lvl1pPr>
              <a:defRPr/>
            </a:lvl1pPr>
          </a:lstStyle>
          <a:p>
            <a:fld id="{DE1372E2-7FE8-4663-B3CA-160E882850B2}" type="slidenum">
              <a:rPr lang="sv-SE" altLang="sv-SE"/>
              <a:pPr/>
              <a:t>‹#›</a:t>
            </a:fld>
            <a:endParaRPr lang="sv-SE" altLang="sv-SE"/>
          </a:p>
        </p:txBody>
      </p:sp>
    </p:spTree>
    <p:extLst>
      <p:ext uri="{BB962C8B-B14F-4D97-AF65-F5344CB8AC3E}">
        <p14:creationId xmlns:p14="http://schemas.microsoft.com/office/powerpoint/2010/main" val="319451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1100455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r>
              <a:rPr lang="sv-SE"/>
              <a:t>Avdelningsmöte VBP 20230317</a:t>
            </a:r>
          </a:p>
        </p:txBody>
      </p:sp>
    </p:spTree>
    <p:extLst>
      <p:ext uri="{BB962C8B-B14F-4D97-AF65-F5344CB8AC3E}">
        <p14:creationId xmlns:p14="http://schemas.microsoft.com/office/powerpoint/2010/main" val="26100123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9D3704-98C6-47F0-8F91-6D50F51E183C}"/>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838426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Rubrik utan logo">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849D026-2655-420C-90AD-623A94B5B92B}"/>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0772191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ida">
    <p:spTree>
      <p:nvGrpSpPr>
        <p:cNvPr id="1" name=""/>
        <p:cNvGrpSpPr/>
        <p:nvPr/>
      </p:nvGrpSpPr>
      <p:grpSpPr>
        <a:xfrm>
          <a:off x="0" y="0"/>
          <a:ext cx="0" cy="0"/>
          <a:chOff x="0" y="0"/>
          <a:chExt cx="0" cy="0"/>
        </a:xfrm>
      </p:grpSpPr>
      <p:sp>
        <p:nvSpPr>
          <p:cNvPr id="3" name="Platshållare för datum 1"/>
          <p:cNvSpPr>
            <a:spLocks noGrp="1"/>
          </p:cNvSpPr>
          <p:nvPr>
            <p:ph type="dt" sz="half" idx="10"/>
          </p:nvPr>
        </p:nvSpPr>
        <p:spPr/>
        <p:txBody>
          <a:bodyPr/>
          <a:lstStyle>
            <a:lvl1pPr>
              <a:defRPr/>
            </a:lvl1pPr>
          </a:lstStyle>
          <a:p>
            <a:pPr>
              <a:defRPr/>
            </a:pPr>
            <a:fld id="{F7D8BE79-096C-47A5-9345-FA2B0A22B601}" type="datetime1">
              <a:rPr lang="sv-SE"/>
              <a:pPr>
                <a:defRPr/>
              </a:pPr>
              <a:t>2024-07-07</a:t>
            </a:fld>
            <a:endParaRPr lang="sv-SE"/>
          </a:p>
        </p:txBody>
      </p:sp>
      <p:sp>
        <p:nvSpPr>
          <p:cNvPr id="4" name="Platshållare för sidfot 2"/>
          <p:cNvSpPr>
            <a:spLocks noGrp="1"/>
          </p:cNvSpPr>
          <p:nvPr>
            <p:ph type="ftr" sz="quarter" idx="11"/>
          </p:nvPr>
        </p:nvSpPr>
        <p:spPr/>
        <p:txBody>
          <a:bodyPr/>
          <a:lstStyle>
            <a:lvl1pPr>
              <a:defRPr/>
            </a:lvl1pPr>
          </a:lstStyle>
          <a:p>
            <a:pPr>
              <a:defRPr/>
            </a:pPr>
            <a:endParaRPr lang="sv-SE"/>
          </a:p>
        </p:txBody>
      </p:sp>
      <p:sp>
        <p:nvSpPr>
          <p:cNvPr id="5" name="Platshållare för bildnummer 3"/>
          <p:cNvSpPr>
            <a:spLocks noGrp="1"/>
          </p:cNvSpPr>
          <p:nvPr>
            <p:ph type="sldNum" sz="quarter" idx="12"/>
          </p:nvPr>
        </p:nvSpPr>
        <p:spPr/>
        <p:txBody>
          <a:bodyPr/>
          <a:lstStyle>
            <a:lvl1pPr>
              <a:defRPr/>
            </a:lvl1pPr>
          </a:lstStyle>
          <a:p>
            <a:fld id="{2D23B8EC-0C4D-4599-9CF8-C8114385AE93}" type="slidenum">
              <a:rPr lang="sv-SE" altLang="sv-SE"/>
              <a:pPr/>
              <a:t>‹#›</a:t>
            </a:fld>
            <a:endParaRPr lang="sv-SE" altLang="sv-SE"/>
          </a:p>
        </p:txBody>
      </p:sp>
    </p:spTree>
    <p:extLst>
      <p:ext uri="{BB962C8B-B14F-4D97-AF65-F5344CB8AC3E}">
        <p14:creationId xmlns:p14="http://schemas.microsoft.com/office/powerpoint/2010/main" val="1412965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sida uta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247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vslut">
    <p:bg>
      <p:bgPr>
        <a:solidFill>
          <a:schemeClr val="bg1"/>
        </a:solidFill>
        <a:effectLst/>
      </p:bgPr>
    </p:bg>
    <p:spTree>
      <p:nvGrpSpPr>
        <p:cNvPr id="1" name=""/>
        <p:cNvGrpSpPr/>
        <p:nvPr/>
      </p:nvGrpSpPr>
      <p:grpSpPr>
        <a:xfrm>
          <a:off x="0" y="0"/>
          <a:ext cx="0" cy="0"/>
          <a:chOff x="0" y="0"/>
          <a:chExt cx="0" cy="0"/>
        </a:xfrm>
      </p:grpSpPr>
      <p:sp>
        <p:nvSpPr>
          <p:cNvPr id="6" name="Rubrik 4">
            <a:extLst>
              <a:ext uri="{FF2B5EF4-FFF2-40B4-BE49-F238E27FC236}">
                <a16:creationId xmlns:a16="http://schemas.microsoft.com/office/drawing/2014/main" id="{76C38ECA-FF77-8B42-A9E4-95B501F30D28}"/>
              </a:ext>
            </a:extLst>
          </p:cNvPr>
          <p:cNvSpPr>
            <a:spLocks noGrp="1"/>
          </p:cNvSpPr>
          <p:nvPr>
            <p:ph type="title" hasCustomPrompt="1"/>
          </p:nvPr>
        </p:nvSpPr>
        <p:spPr>
          <a:xfrm>
            <a:off x="600393" y="4197350"/>
            <a:ext cx="6194425" cy="1836738"/>
          </a:xfrm>
        </p:spPr>
        <p:txBody>
          <a:bodyPr/>
          <a:lstStyle>
            <a:lvl1pPr eaLnBrk="1" hangingPunct="1">
              <a:lnSpc>
                <a:spcPts val="6800"/>
              </a:lnSpc>
              <a:defRPr sz="5800"/>
            </a:lvl1pPr>
          </a:lstStyle>
          <a:p>
            <a:pPr eaLnBrk="1" hangingPunct="1">
              <a:lnSpc>
                <a:spcPts val="6800"/>
              </a:lnSpc>
            </a:pPr>
            <a:r>
              <a:rPr lang="sv-SE" altLang="sv-SE" sz="5800">
                <a:solidFill>
                  <a:schemeClr val="tx2"/>
                </a:solidFill>
                <a:latin typeface="Mabry Medium"/>
              </a:rPr>
              <a:t>Tack!</a:t>
            </a:r>
            <a:br>
              <a:rPr lang="sv-SE" altLang="sv-SE" sz="5800">
                <a:solidFill>
                  <a:schemeClr val="tx2"/>
                </a:solidFill>
                <a:latin typeface="Mabry Medium"/>
              </a:rPr>
            </a:br>
            <a:r>
              <a:rPr lang="sv-SE" altLang="sv-SE" sz="5800">
                <a:solidFill>
                  <a:schemeClr val="tx2"/>
                </a:solidFill>
                <a:latin typeface="Mabry Medium"/>
              </a:rPr>
              <a:t>Frågor på det? </a:t>
            </a:r>
          </a:p>
        </p:txBody>
      </p:sp>
      <p:pic>
        <p:nvPicPr>
          <p:cNvPr id="4" name="Bildobjekt 3">
            <a:extLst>
              <a:ext uri="{FF2B5EF4-FFF2-40B4-BE49-F238E27FC236}">
                <a16:creationId xmlns:a16="http://schemas.microsoft.com/office/drawing/2014/main" id="{8CBAF6D8-0855-4899-A302-AA2C897878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980400" y="914400"/>
            <a:ext cx="3919390" cy="3919390"/>
          </a:xfrm>
          <a:prstGeom prst="rect">
            <a:avLst/>
          </a:prstGeom>
        </p:spPr>
      </p:pic>
    </p:spTree>
    <p:extLst>
      <p:ext uri="{BB962C8B-B14F-4D97-AF65-F5344CB8AC3E}">
        <p14:creationId xmlns:p14="http://schemas.microsoft.com/office/powerpoint/2010/main" val="674373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elsida engelsk">
    <p:spTree>
      <p:nvGrpSpPr>
        <p:cNvPr id="1" name=""/>
        <p:cNvGrpSpPr/>
        <p:nvPr/>
      </p:nvGrpSpPr>
      <p:grpSpPr>
        <a:xfrm>
          <a:off x="0" y="0"/>
          <a:ext cx="0" cy="0"/>
          <a:chOff x="0" y="0"/>
          <a:chExt cx="0" cy="0"/>
        </a:xfrm>
      </p:grpSpPr>
      <p:sp>
        <p:nvSpPr>
          <p:cNvPr id="11" name="Platshållare för text 3"/>
          <p:cNvSpPr>
            <a:spLocks noGrp="1"/>
          </p:cNvSpPr>
          <p:nvPr>
            <p:ph type="body" sz="quarter" idx="10" hasCustomPrompt="1"/>
          </p:nvPr>
        </p:nvSpPr>
        <p:spPr>
          <a:xfrm>
            <a:off x="614403" y="5541265"/>
            <a:ext cx="10845760" cy="346507"/>
          </a:xfrm>
        </p:spPr>
        <p:txBody>
          <a:bodyPr anchor="ctr">
            <a:noAutofit/>
          </a:bodyPr>
          <a:lstStyle>
            <a:lvl1pPr marL="0" indent="0">
              <a:buNone/>
              <a:defRPr sz="15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Sender, First name Last name</a:t>
            </a:r>
          </a:p>
        </p:txBody>
      </p:sp>
      <p:sp>
        <p:nvSpPr>
          <p:cNvPr id="7" name="Rubrik 25">
            <a:extLst>
              <a:ext uri="{FF2B5EF4-FFF2-40B4-BE49-F238E27FC236}">
                <a16:creationId xmlns:a16="http://schemas.microsoft.com/office/drawing/2014/main" id="{AB8AA3D1-FA98-E547-9058-960A57B2D8DE}"/>
              </a:ext>
            </a:extLst>
          </p:cNvPr>
          <p:cNvSpPr>
            <a:spLocks noGrp="1"/>
          </p:cNvSpPr>
          <p:nvPr>
            <p:ph type="title" hasCustomPrompt="1"/>
          </p:nvPr>
        </p:nvSpPr>
        <p:spPr>
          <a:xfrm>
            <a:off x="615683" y="3588761"/>
            <a:ext cx="10844480" cy="1925072"/>
          </a:xfrm>
        </p:spPr>
        <p:txBody>
          <a:bodyPr anchor="t">
            <a:noAutofit/>
          </a:bodyPr>
          <a:lstStyle>
            <a:lvl1pPr algn="l">
              <a:defRPr sz="4500">
                <a:solidFill>
                  <a:schemeClr val="tx2"/>
                </a:solidFill>
              </a:defRPr>
            </a:lvl1pPr>
          </a:lstStyle>
          <a:p>
            <a:pPr lvl="0"/>
            <a:r>
              <a:rPr lang="en-US" noProof="0"/>
              <a:t>Click to add title</a:t>
            </a:r>
          </a:p>
        </p:txBody>
      </p:sp>
      <p:sp>
        <p:nvSpPr>
          <p:cNvPr id="10" name="Platshållare för text 3">
            <a:extLst>
              <a:ext uri="{FF2B5EF4-FFF2-40B4-BE49-F238E27FC236}">
                <a16:creationId xmlns:a16="http://schemas.microsoft.com/office/drawing/2014/main" id="{06AD4185-B261-C04E-9FD7-601F3D0BA0E7}"/>
              </a:ext>
            </a:extLst>
          </p:cNvPr>
          <p:cNvSpPr>
            <a:spLocks noGrp="1"/>
          </p:cNvSpPr>
          <p:nvPr>
            <p:ph type="body" sz="quarter" idx="12" hasCustomPrompt="1"/>
          </p:nvPr>
        </p:nvSpPr>
        <p:spPr>
          <a:xfrm>
            <a:off x="9866376" y="6313101"/>
            <a:ext cx="2118233" cy="346507"/>
          </a:xfrm>
        </p:spPr>
        <p:txBody>
          <a:bodyPr anchor="ctr">
            <a:noAutofit/>
          </a:bodyPr>
          <a:lstStyle>
            <a:lvl1pPr marL="0" indent="0" algn="r">
              <a:buNone/>
              <a:defRPr sz="9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ID: XXXXXX</a:t>
            </a:r>
          </a:p>
        </p:txBody>
      </p:sp>
      <p:sp>
        <p:nvSpPr>
          <p:cNvPr id="12" name="Platshållare för text 3">
            <a:extLst>
              <a:ext uri="{FF2B5EF4-FFF2-40B4-BE49-F238E27FC236}">
                <a16:creationId xmlns:a16="http://schemas.microsoft.com/office/drawing/2014/main" id="{424744A0-83CC-2E44-B007-51D2DD144A1A}"/>
              </a:ext>
            </a:extLst>
          </p:cNvPr>
          <p:cNvSpPr>
            <a:spLocks noGrp="1"/>
          </p:cNvSpPr>
          <p:nvPr>
            <p:ph type="body" sz="quarter" idx="13" hasCustomPrompt="1"/>
          </p:nvPr>
        </p:nvSpPr>
        <p:spPr>
          <a:xfrm>
            <a:off x="614403" y="5907025"/>
            <a:ext cx="10845760" cy="346507"/>
          </a:xfrm>
        </p:spPr>
        <p:txBody>
          <a:bodyPr anchor="ctr">
            <a:noAutofit/>
          </a:bodyPr>
          <a:lstStyle>
            <a:lvl1pPr marL="0" indent="0">
              <a:buNone/>
              <a:defRPr sz="1200">
                <a:solidFill>
                  <a:schemeClr val="tx2"/>
                </a:solidFill>
                <a:latin typeface="Apercu Mono" panose="02010509040000040003" pitchFamily="49" charset="0"/>
              </a:defRPr>
            </a:lvl1pPr>
            <a:lvl2pPr>
              <a:defRPr sz="1500">
                <a:solidFill>
                  <a:schemeClr val="bg2"/>
                </a:solidFill>
                <a:latin typeface="Apercu Mono" panose="02010509040000040003" pitchFamily="49" charset="0"/>
              </a:defRPr>
            </a:lvl2pPr>
            <a:lvl3pPr>
              <a:defRPr sz="1500">
                <a:solidFill>
                  <a:schemeClr val="bg2"/>
                </a:solidFill>
                <a:latin typeface="Apercu Mono" panose="02010509040000040003" pitchFamily="49" charset="0"/>
              </a:defRPr>
            </a:lvl3pPr>
            <a:lvl4pPr>
              <a:defRPr sz="1500">
                <a:solidFill>
                  <a:schemeClr val="bg2"/>
                </a:solidFill>
                <a:latin typeface="Apercu Mono" panose="02010509040000040003" pitchFamily="49" charset="0"/>
              </a:defRPr>
            </a:lvl4pPr>
            <a:lvl5pPr>
              <a:defRPr sz="1500">
                <a:solidFill>
                  <a:schemeClr val="bg2"/>
                </a:solidFill>
                <a:latin typeface="Apercu Mono" panose="02010509040000040003" pitchFamily="49" charset="0"/>
              </a:defRPr>
            </a:lvl5pPr>
          </a:lstStyle>
          <a:p>
            <a:r>
              <a:rPr lang="en-US" noProof="0"/>
              <a:t>Date, Place</a:t>
            </a:r>
          </a:p>
        </p:txBody>
      </p:sp>
      <p:pic>
        <p:nvPicPr>
          <p:cNvPr id="9" name="Bildobjekt 8" descr="En bild som visar text&#10;&#10;Automatiskt genererad beskrivning">
            <a:extLst>
              <a:ext uri="{FF2B5EF4-FFF2-40B4-BE49-F238E27FC236}">
                <a16:creationId xmlns:a16="http://schemas.microsoft.com/office/drawing/2014/main" id="{746714EA-723F-4D8F-85B2-7A4562E0CBE6}"/>
              </a:ext>
            </a:extLst>
          </p:cNvPr>
          <p:cNvPicPr>
            <a:picLocks/>
          </p:cNvPicPr>
          <p:nvPr userDrawn="1"/>
        </p:nvPicPr>
        <p:blipFill>
          <a:blip r:embed="rId2"/>
          <a:stretch>
            <a:fillRect/>
          </a:stretch>
        </p:blipFill>
        <p:spPr>
          <a:xfrm>
            <a:off x="679450" y="2073599"/>
            <a:ext cx="4168800" cy="1231200"/>
          </a:xfrm>
          <a:prstGeom prst="rect">
            <a:avLst/>
          </a:prstGeom>
        </p:spPr>
      </p:pic>
    </p:spTree>
    <p:extLst>
      <p:ext uri="{BB962C8B-B14F-4D97-AF65-F5344CB8AC3E}">
        <p14:creationId xmlns:p14="http://schemas.microsoft.com/office/powerpoint/2010/main" val="3063753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Standard slide - Blank">
    <p:spTree>
      <p:nvGrpSpPr>
        <p:cNvPr id="1" name=""/>
        <p:cNvGrpSpPr/>
        <p:nvPr/>
      </p:nvGrpSpPr>
      <p:grpSpPr>
        <a:xfrm>
          <a:off x="0" y="0"/>
          <a:ext cx="0" cy="0"/>
          <a:chOff x="0" y="0"/>
          <a:chExt cx="0" cy="0"/>
        </a:xfrm>
      </p:grpSpPr>
      <p:sp>
        <p:nvSpPr>
          <p:cNvPr id="2" name="Text Placeholder 13"/>
          <p:cNvSpPr>
            <a:spLocks noGrp="1"/>
          </p:cNvSpPr>
          <p:nvPr>
            <p:ph type="body" sz="quarter" idx="13" hasCustomPrompt="1"/>
          </p:nvPr>
        </p:nvSpPr>
        <p:spPr>
          <a:xfrm>
            <a:off x="861492" y="1668508"/>
            <a:ext cx="10481731" cy="4373517"/>
          </a:xfrm>
        </p:spPr>
        <p:txBody>
          <a:bodyPr/>
          <a:lstStyle>
            <a:lvl1pPr marL="319893" indent="-203828" algn="just" defTabSz="1086123" rtl="0" fontAlgn="base">
              <a:lnSpc>
                <a:spcPct val="100000"/>
              </a:lnSpc>
              <a:spcBef>
                <a:spcPct val="0"/>
              </a:spcBef>
              <a:spcAft>
                <a:spcPct val="0"/>
              </a:spcAft>
              <a:buClr>
                <a:schemeClr val="accent1"/>
              </a:buClr>
              <a:buSzPct val="100000"/>
              <a:buFont typeface="Arial" panose="020B0604020202020204" pitchFamily="34" charset="0"/>
              <a:buChar char="•"/>
              <a:defRPr lang="en-US" sz="1896" b="1" kern="1200" dirty="0" smtClean="0">
                <a:solidFill>
                  <a:srgbClr val="008899"/>
                </a:solidFill>
                <a:latin typeface="+mn-lt"/>
                <a:ea typeface="ＭＳ Ｐゴシック" charset="0"/>
                <a:cs typeface="AgfaRotisSansSerif-Bold"/>
              </a:defRPr>
            </a:lvl1pPr>
            <a:lvl2pPr marL="701121" indent="-227418">
              <a:lnSpc>
                <a:spcPct val="100000"/>
              </a:lnSpc>
              <a:buClr>
                <a:schemeClr val="accent3"/>
              </a:buClr>
              <a:buFont typeface="Arial" panose="020B0604020202020204" pitchFamily="34" charset="0"/>
              <a:buChar char="•"/>
              <a:tabLst>
                <a:tab pos="701121" algn="l"/>
              </a:tabLst>
              <a:defRPr lang="en-US" sz="1896" kern="1200" dirty="0" smtClean="0">
                <a:solidFill>
                  <a:schemeClr val="tx1"/>
                </a:solidFill>
                <a:latin typeface="+mn-lt"/>
                <a:ea typeface="ＭＳ Ｐゴシック" charset="0"/>
                <a:cs typeface="Arial"/>
              </a:defRPr>
            </a:lvl2pPr>
            <a:lvl3pPr marL="1069138" indent="-210433">
              <a:lnSpc>
                <a:spcPct val="100000"/>
              </a:lnSpc>
              <a:buClr>
                <a:schemeClr val="accent4"/>
              </a:buClr>
              <a:buFont typeface="Arial" panose="020B0604020202020204" pitchFamily="34" charset="0"/>
              <a:buChar char="•"/>
              <a:defRPr lang="en-US" sz="1896" kern="1200" dirty="0" smtClean="0">
                <a:solidFill>
                  <a:schemeClr val="tx1"/>
                </a:solidFill>
                <a:latin typeface="+mn-lt"/>
                <a:ea typeface="ＭＳ Ｐゴシック" charset="0"/>
                <a:cs typeface="Arial"/>
              </a:defRPr>
            </a:lvl3pPr>
            <a:lvl4pPr marL="1438099" indent="-210433">
              <a:lnSpc>
                <a:spcPct val="100000"/>
              </a:lnSpc>
              <a:buClr>
                <a:schemeClr val="accent6"/>
              </a:buClr>
              <a:buFont typeface="Arial" panose="020B0604020202020204" pitchFamily="34" charset="0"/>
              <a:buChar char="•"/>
              <a:defRPr lang="en-US" sz="1896" kern="1200" dirty="0" smtClean="0">
                <a:solidFill>
                  <a:schemeClr val="tx1"/>
                </a:solidFill>
                <a:latin typeface="+mn-lt"/>
                <a:ea typeface="ＭＳ Ｐゴシック" charset="0"/>
                <a:cs typeface="Arial"/>
              </a:defRPr>
            </a:lvl4pPr>
            <a:lvl5pPr>
              <a:lnSpc>
                <a:spcPct val="150000"/>
              </a:lnSpc>
              <a:buFont typeface="Courier New" panose="02070309020205020404" pitchFamily="49" charset="0"/>
              <a:buChar char="o"/>
              <a:defRPr lang="en-US" sz="1896" kern="1200" dirty="0" smtClean="0">
                <a:solidFill>
                  <a:srgbClr val="808080"/>
                </a:solidFill>
                <a:latin typeface="+mn-lt"/>
                <a:ea typeface="ＭＳ Ｐゴシック" charset="0"/>
                <a:cs typeface="Arial"/>
              </a:defRPr>
            </a:lvl5pPr>
          </a:lstStyle>
          <a:p>
            <a:pPr lvl="0"/>
            <a:r>
              <a:rPr lang="en-US"/>
              <a:t>Click to edit Master text styles </a:t>
            </a:r>
          </a:p>
          <a:p>
            <a:pPr lvl="1"/>
            <a:r>
              <a:rPr lang="en-US"/>
              <a:t>Second level</a:t>
            </a:r>
          </a:p>
          <a:p>
            <a:pPr lvl="2"/>
            <a:r>
              <a:rPr lang="en-US"/>
              <a:t>Third level</a:t>
            </a:r>
          </a:p>
          <a:p>
            <a:pPr lvl="3"/>
            <a:r>
              <a:rPr lang="en-US"/>
              <a:t>Fourth level</a:t>
            </a:r>
          </a:p>
        </p:txBody>
      </p:sp>
      <p:sp>
        <p:nvSpPr>
          <p:cNvPr id="8" name="Text Placeholder 2"/>
          <p:cNvSpPr>
            <a:spLocks noGrp="1"/>
          </p:cNvSpPr>
          <p:nvPr>
            <p:ph type="body" sz="quarter" idx="24" hasCustomPrompt="1"/>
          </p:nvPr>
        </p:nvSpPr>
        <p:spPr>
          <a:xfrm>
            <a:off x="861488" y="6485513"/>
            <a:ext cx="8703733" cy="132497"/>
          </a:xfrm>
        </p:spPr>
        <p:txBody>
          <a:bodyPr anchor="ctr" anchorCtr="0"/>
          <a:lstStyle>
            <a:lvl1pPr>
              <a:defRPr sz="700" cap="all">
                <a:solidFill>
                  <a:schemeClr val="accent2"/>
                </a:solidFill>
              </a:defRPr>
            </a:lvl1pPr>
          </a:lstStyle>
          <a:p>
            <a:pPr lvl="0"/>
            <a:r>
              <a:rPr lang="en-GB"/>
              <a:t>Click to edit FOOTNOTE</a:t>
            </a:r>
            <a:endParaRPr lang="en-US"/>
          </a:p>
        </p:txBody>
      </p:sp>
      <p:sp>
        <p:nvSpPr>
          <p:cNvPr id="9" name="Text Placeholder 23"/>
          <p:cNvSpPr>
            <a:spLocks noGrp="1"/>
          </p:cNvSpPr>
          <p:nvPr>
            <p:ph type="body" sz="quarter" idx="15" hasCustomPrompt="1"/>
          </p:nvPr>
        </p:nvSpPr>
        <p:spPr>
          <a:xfrm>
            <a:off x="861488" y="1225029"/>
            <a:ext cx="10481733" cy="388144"/>
          </a:xfrm>
        </p:spPr>
        <p:txBody>
          <a:bodyPr anchor="ctr"/>
          <a:lstStyle>
            <a:lvl1pPr marL="0" indent="0">
              <a:spcBef>
                <a:spcPts val="0"/>
              </a:spcBef>
              <a:buNone/>
              <a:defRPr lang="en-US" sz="1896" b="1" kern="1200" dirty="0" smtClean="0">
                <a:solidFill>
                  <a:schemeClr val="accent1"/>
                </a:solidFill>
                <a:latin typeface="Calibri" charset="0"/>
                <a:ea typeface="ＭＳ Ｐゴシック" charset="0"/>
                <a:cs typeface="ＭＳ Ｐゴシック" charset="0"/>
              </a:defRPr>
            </a:lvl1pPr>
            <a:lvl2pPr marL="543535" indent="0">
              <a:buNone/>
              <a:defRPr lang="en-US" sz="1896" b="1" kern="1200" dirty="0" smtClean="0">
                <a:solidFill>
                  <a:srgbClr val="006B74"/>
                </a:solidFill>
                <a:latin typeface="Calibri" charset="0"/>
                <a:ea typeface="ＭＳ Ｐゴシック" charset="0"/>
                <a:cs typeface="ＭＳ Ｐゴシック" charset="0"/>
              </a:defRPr>
            </a:lvl2pPr>
            <a:lvl3pPr marL="1087068" indent="0">
              <a:buNone/>
              <a:defRPr lang="en-US" sz="1896" b="1" kern="1200" dirty="0" smtClean="0">
                <a:solidFill>
                  <a:srgbClr val="006B74"/>
                </a:solidFill>
                <a:latin typeface="Calibri" charset="0"/>
                <a:ea typeface="ＭＳ Ｐゴシック" charset="0"/>
                <a:cs typeface="ＭＳ Ｐゴシック" charset="0"/>
              </a:defRPr>
            </a:lvl3pPr>
            <a:lvl4pPr marL="1630602" indent="0">
              <a:buNone/>
              <a:defRPr lang="en-US" sz="1896" b="1" kern="1200" dirty="0" smtClean="0">
                <a:solidFill>
                  <a:srgbClr val="006B74"/>
                </a:solidFill>
                <a:latin typeface="Calibri" charset="0"/>
                <a:ea typeface="ＭＳ Ｐゴシック" charset="0"/>
                <a:cs typeface="ＭＳ Ｐゴシック" charset="0"/>
              </a:defRPr>
            </a:lvl4pPr>
            <a:lvl5pPr marL="2174135" indent="0">
              <a:buNone/>
              <a:defRPr lang="fr-BE" sz="1896" b="1" kern="1200" dirty="0">
                <a:solidFill>
                  <a:srgbClr val="006B74"/>
                </a:solidFill>
                <a:latin typeface="Calibri" charset="0"/>
                <a:ea typeface="ＭＳ Ｐゴシック" charset="0"/>
                <a:cs typeface="ＭＳ Ｐゴシック" charset="0"/>
              </a:defRPr>
            </a:lvl5pPr>
          </a:lstStyle>
          <a:p>
            <a:pPr lvl="0"/>
            <a:r>
              <a:rPr lang="en-US"/>
              <a:t>ADD HERE SUBTITLE</a:t>
            </a:r>
            <a:endParaRPr lang="fr-BE"/>
          </a:p>
        </p:txBody>
      </p:sp>
      <p:sp>
        <p:nvSpPr>
          <p:cNvPr id="10" name="Title 4"/>
          <p:cNvSpPr>
            <a:spLocks noGrp="1"/>
          </p:cNvSpPr>
          <p:nvPr>
            <p:ph type="title" hasCustomPrompt="1"/>
          </p:nvPr>
        </p:nvSpPr>
        <p:spPr>
          <a:xfrm>
            <a:off x="861488" y="396000"/>
            <a:ext cx="10481733" cy="773694"/>
          </a:xfrm>
        </p:spPr>
        <p:txBody>
          <a:bodyPr anchor="ctr" anchorCtr="0"/>
          <a:lstStyle>
            <a:lvl1pPr>
              <a:defRPr sz="2597" baseline="0"/>
            </a:lvl1pPr>
          </a:lstStyle>
          <a:p>
            <a:r>
              <a:rPr lang="en-GB"/>
              <a:t>Add slide title here</a:t>
            </a:r>
            <a:endParaRPr lang="en-US"/>
          </a:p>
        </p:txBody>
      </p:sp>
    </p:spTree>
    <p:extLst>
      <p:ext uri="{BB962C8B-B14F-4D97-AF65-F5344CB8AC3E}">
        <p14:creationId xmlns:p14="http://schemas.microsoft.com/office/powerpoint/2010/main" val="130054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a:t>Avdelningsmöte VBP 20230317</a:t>
            </a:r>
          </a:p>
        </p:txBody>
      </p:sp>
      <p:sp>
        <p:nvSpPr>
          <p:cNvPr id="6" name="Platshållare för innehåll 2"/>
          <p:cNvSpPr>
            <a:spLocks noGrp="1"/>
          </p:cNvSpPr>
          <p:nvPr>
            <p:ph idx="12"/>
          </p:nvPr>
        </p:nvSpPr>
        <p:spPr>
          <a:xfrm>
            <a:off x="6190987" y="1688007"/>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a:extLst>
              <a:ext uri="{FF2B5EF4-FFF2-40B4-BE49-F238E27FC236}">
                <a16:creationId xmlns:a16="http://schemas.microsoft.com/office/drawing/2014/main" id="{805CB422-FE35-453F-8415-59BDAFE074E8}"/>
              </a:ext>
            </a:extLst>
          </p:cNvPr>
          <p:cNvSpPr>
            <a:spLocks noGrp="1"/>
          </p:cNvSpPr>
          <p:nvPr>
            <p:ph type="title"/>
          </p:nvPr>
        </p:nvSpPr>
        <p:spPr>
          <a:xfrm>
            <a:off x="592666" y="607517"/>
            <a:ext cx="11004551" cy="736600"/>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FAB3C2E7-095B-4E63-A6AB-27B8486EDB0F}"/>
              </a:ext>
            </a:extLst>
          </p:cNvPr>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0614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3" name="Platshållare för innehåll 2"/>
          <p:cNvSpPr>
            <a:spLocks noGrp="1"/>
          </p:cNvSpPr>
          <p:nvPr>
            <p:ph idx="1"/>
          </p:nvPr>
        </p:nvSpPr>
        <p:spPr>
          <a:xfrm>
            <a:off x="592666" y="1693115"/>
            <a:ext cx="5406231" cy="4562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r>
              <a:rPr lang="sv-SE"/>
              <a:t>Avdelningsmöte VBP 20230317</a:t>
            </a:r>
          </a:p>
        </p:txBody>
      </p:sp>
      <p:sp>
        <p:nvSpPr>
          <p:cNvPr id="7" name="Platshållare för innehåll 2"/>
          <p:cNvSpPr>
            <a:spLocks noGrp="1"/>
          </p:cNvSpPr>
          <p:nvPr>
            <p:ph idx="12"/>
          </p:nvPr>
        </p:nvSpPr>
        <p:spPr>
          <a:xfrm>
            <a:off x="6190987"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190987" y="4057042"/>
            <a:ext cx="5406231" cy="219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6206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92666" y="607517"/>
            <a:ext cx="11004551" cy="736600"/>
          </a:xfrm>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r>
              <a:rPr lang="sv-SE"/>
              <a:t>Avdelningsmöte VBP 20230317</a:t>
            </a:r>
          </a:p>
        </p:txBody>
      </p:sp>
      <p:sp>
        <p:nvSpPr>
          <p:cNvPr id="10" name="Platshållare för innehåll 2"/>
          <p:cNvSpPr>
            <a:spLocks noGrp="1"/>
          </p:cNvSpPr>
          <p:nvPr>
            <p:ph idx="12"/>
          </p:nvPr>
        </p:nvSpPr>
        <p:spPr>
          <a:xfrm>
            <a:off x="59266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p:cNvSpPr>
            <a:spLocks noGrp="1"/>
          </p:cNvSpPr>
          <p:nvPr>
            <p:ph idx="13"/>
          </p:nvPr>
        </p:nvSpPr>
        <p:spPr>
          <a:xfrm>
            <a:off x="59266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p:cNvSpPr>
            <a:spLocks noGrp="1"/>
          </p:cNvSpPr>
          <p:nvPr>
            <p:ph idx="14"/>
          </p:nvPr>
        </p:nvSpPr>
        <p:spPr>
          <a:xfrm>
            <a:off x="6190986" y="1693115"/>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190986" y="4057041"/>
            <a:ext cx="5406231" cy="21985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624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3.png"/><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emf"/><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4.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6.emf"/><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5.emf"/><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oleObject" Target="../embeddings/oleObject3.bin"/><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ags" Target="../tags/tag5.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6.xml"/><Relationship Id="rId18"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6.xml"/><Relationship Id="rId16" Type="http://schemas.openxmlformats.org/officeDocument/2006/relationships/image" Target="../media/image10.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4.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image" Target="../media/image6.emf"/><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image" Target="../media/image5.emf"/><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oleObject" Target="../embeddings/oleObject5.bin"/><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ags" Target="../tags/tag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CA5485E-39E3-4D98-8C76-796274888E86}"/>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9" imgH="358" progId="TCLayout.ActiveDocument.1">
                  <p:embed/>
                </p:oleObj>
              </mc:Choice>
              <mc:Fallback>
                <p:oleObj name="think-cell Slide" r:id="rId8" imgW="359" imgH="358" progId="TCLayout.ActiveDocument.1">
                  <p:embed/>
                  <p:pic>
                    <p:nvPicPr>
                      <p:cNvPr id="6" name="Objekt 5" hidden="1">
                        <a:extLst>
                          <a:ext uri="{FF2B5EF4-FFF2-40B4-BE49-F238E27FC236}">
                            <a16:creationId xmlns:a16="http://schemas.microsoft.com/office/drawing/2014/main" id="{ACA5485E-39E3-4D98-8C76-796274888E8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75F5D286-8BE9-44DC-8CC5-AC188CA5C985}"/>
              </a:ext>
            </a:extLst>
          </p:cNvPr>
          <p:cNvSpPr/>
          <p:nvPr userDrawn="1">
            <p:custDataLst>
              <p:tags r:id="rId7"/>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600" b="0" i="0" baseline="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592666" y="566875"/>
            <a:ext cx="11004551" cy="736600"/>
          </a:xfrm>
          <a:prstGeom prst="rect">
            <a:avLst/>
          </a:prstGeom>
        </p:spPr>
        <p:txBody>
          <a:bodyPr vert="horz" lIns="0" tIns="0" rIns="0" bIns="0" spcCol="1332000" rtlCol="0" anchor="ctr">
            <a:noAutofit/>
          </a:bodyPr>
          <a:lstStyle/>
          <a:p>
            <a:r>
              <a:rPr lang="sv-SE"/>
              <a:t>Klicka här för att ändra format</a:t>
            </a:r>
          </a:p>
        </p:txBody>
      </p:sp>
      <p:sp>
        <p:nvSpPr>
          <p:cNvPr id="3" name="Platshållare för text 2"/>
          <p:cNvSpPr>
            <a:spLocks noGrp="1"/>
          </p:cNvSpPr>
          <p:nvPr>
            <p:ph type="body" idx="1"/>
          </p:nvPr>
        </p:nvSpPr>
        <p:spPr>
          <a:xfrm>
            <a:off x="592666" y="1626611"/>
            <a:ext cx="11004551" cy="4562475"/>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592667" y="6569385"/>
            <a:ext cx="7433733" cy="168275"/>
          </a:xfrm>
          <a:prstGeom prst="rect">
            <a:avLst/>
          </a:prstGeom>
        </p:spPr>
        <p:txBody>
          <a:bodyPr vert="horz" lIns="0" tIns="0" rIns="0" bIns="0" rtlCol="0" anchor="ctr"/>
          <a:lstStyle>
            <a:lvl1pPr algn="l">
              <a:defRPr sz="1200">
                <a:solidFill>
                  <a:schemeClr val="tx1"/>
                </a:solidFill>
              </a:defRPr>
            </a:lvl1pPr>
          </a:lstStyle>
          <a:p>
            <a:r>
              <a:rPr lang="sv-SE"/>
              <a:t>Avdelningsmöte VBP 20230317</a:t>
            </a:r>
          </a:p>
        </p:txBody>
      </p:sp>
      <p:pic>
        <p:nvPicPr>
          <p:cNvPr id="7" name="Bildobjekt 4"/>
          <p:cNvPicPr>
            <a:picLocks noChangeAspect="1"/>
          </p:cNvPicPr>
          <p:nvPr userDrawn="1"/>
        </p:nvPicPr>
        <p:blipFill rotWithShape="1">
          <a:blip r:embed="rId10">
            <a:extLst>
              <a:ext uri="{28A0092B-C50C-407E-A947-70E740481C1C}">
                <a14:useLocalDpi xmlns:a14="http://schemas.microsoft.com/office/drawing/2010/main" val="0"/>
              </a:ext>
            </a:extLst>
          </a:blip>
          <a:srcRect l="61" t="47467" r="-61" b="-1441"/>
          <a:stretch/>
        </p:blipFill>
        <p:spPr bwMode="auto">
          <a:xfrm>
            <a:off x="0" y="0"/>
            <a:ext cx="12192000" cy="338449"/>
          </a:xfrm>
          <a:prstGeom prst="rect">
            <a:avLst/>
          </a:prstGeom>
          <a:noFill/>
          <a:ln w="9525">
            <a:noFill/>
            <a:miter lim="800000"/>
            <a:headEnd/>
            <a:tailEnd/>
          </a:ln>
        </p:spPr>
      </p:pic>
      <p:pic>
        <p:nvPicPr>
          <p:cNvPr id="12" name="Bildobjekt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117456" y="6413427"/>
            <a:ext cx="758437" cy="322336"/>
          </a:xfrm>
          <a:prstGeom prst="rect">
            <a:avLst/>
          </a:prstGeom>
        </p:spPr>
      </p:pic>
    </p:spTree>
    <p:extLst>
      <p:ext uri="{BB962C8B-B14F-4D97-AF65-F5344CB8AC3E}">
        <p14:creationId xmlns:p14="http://schemas.microsoft.com/office/powerpoint/2010/main" val="597991347"/>
      </p:ext>
    </p:extLst>
  </p:cSld>
  <p:clrMap bg1="lt1" tx1="dk1" bg2="lt2" tx2="dk2" accent1="accent1" accent2="accent2" accent3="accent3" accent4="accent4" accent5="accent5" accent6="accent6" hlink="hlink" folHlink="folHlink"/>
  <p:sldLayoutIdLst>
    <p:sldLayoutId id="2147484935" r:id="rId1"/>
    <p:sldLayoutId id="2147484934" r:id="rId2"/>
    <p:sldLayoutId id="2147484939" r:id="rId3"/>
    <p:sldLayoutId id="2147484940" r:id="rId4"/>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09324293-84DE-FB2D-54A0-713E95CAF03D}"/>
              </a:ext>
            </a:extLst>
          </p:cNvPr>
          <p:cNvGraphicFramePr>
            <a:graphicFrameLocks noChangeAspect="1"/>
          </p:cNvGraphicFramePr>
          <p:nvPr userDrawn="1">
            <p:custDataLst>
              <p:tags r:id="rId11"/>
            </p:custDataLst>
            <p:extLst>
              <p:ext uri="{D42A27DB-BD31-4B8C-83A1-F6EECF244321}">
                <p14:modId xmlns:p14="http://schemas.microsoft.com/office/powerpoint/2010/main" val="13224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6" name="Objekt 5" hidden="1">
                        <a:extLst>
                          <a:ext uri="{FF2B5EF4-FFF2-40B4-BE49-F238E27FC236}">
                            <a16:creationId xmlns:a16="http://schemas.microsoft.com/office/drawing/2014/main" id="{09324293-84DE-FB2D-54A0-713E95CAF03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Platshållare för rubrik 1"/>
          <p:cNvSpPr>
            <a:spLocks noGrp="1"/>
          </p:cNvSpPr>
          <p:nvPr>
            <p:ph type="title"/>
          </p:nvPr>
        </p:nvSpPr>
        <p:spPr>
          <a:xfrm>
            <a:off x="592666" y="566875"/>
            <a:ext cx="11004551" cy="736600"/>
          </a:xfrm>
          <a:prstGeom prst="rect">
            <a:avLst/>
          </a:prstGeom>
        </p:spPr>
        <p:txBody>
          <a:bodyPr vert="horz" lIns="0" tIns="0" rIns="0" bIns="0" spcCol="1332000" rtlCol="0" anchor="ctr">
            <a:noAutofit/>
          </a:bodyPr>
          <a:lstStyle/>
          <a:p>
            <a:r>
              <a:rPr lang="sv-SE"/>
              <a:t>Klicka här för att ändra format</a:t>
            </a:r>
          </a:p>
        </p:txBody>
      </p:sp>
      <p:sp>
        <p:nvSpPr>
          <p:cNvPr id="3" name="Platshållare för text 2"/>
          <p:cNvSpPr>
            <a:spLocks noGrp="1"/>
          </p:cNvSpPr>
          <p:nvPr>
            <p:ph type="body" idx="1"/>
          </p:nvPr>
        </p:nvSpPr>
        <p:spPr>
          <a:xfrm>
            <a:off x="592666" y="1626611"/>
            <a:ext cx="11004551" cy="4562475"/>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592667" y="6569385"/>
            <a:ext cx="7433733" cy="168275"/>
          </a:xfrm>
          <a:prstGeom prst="rect">
            <a:avLst/>
          </a:prstGeom>
        </p:spPr>
        <p:txBody>
          <a:bodyPr vert="horz" lIns="0" tIns="0" rIns="0" bIns="0" rtlCol="0" anchor="ctr"/>
          <a:lstStyle>
            <a:lvl1pPr algn="l">
              <a:defRPr sz="1200">
                <a:solidFill>
                  <a:schemeClr val="tx1"/>
                </a:solidFill>
              </a:defRPr>
            </a:lvl1pPr>
          </a:lstStyle>
          <a:p>
            <a:r>
              <a:rPr lang="sv-SE"/>
              <a:t>Avdelningsmöte VBP 20230317</a:t>
            </a:r>
          </a:p>
        </p:txBody>
      </p:sp>
      <p:pic>
        <p:nvPicPr>
          <p:cNvPr id="7" name="Bildobjekt 4"/>
          <p:cNvPicPr>
            <a:picLocks noChangeAspect="1"/>
          </p:cNvPicPr>
          <p:nvPr userDrawn="1"/>
        </p:nvPicPr>
        <p:blipFill rotWithShape="1">
          <a:blip r:embed="rId14">
            <a:extLst>
              <a:ext uri="{28A0092B-C50C-407E-A947-70E740481C1C}">
                <a14:useLocalDpi xmlns:a14="http://schemas.microsoft.com/office/drawing/2010/main" val="0"/>
              </a:ext>
            </a:extLst>
          </a:blip>
          <a:srcRect l="61" t="47467" r="-61" b="-1441"/>
          <a:stretch/>
        </p:blipFill>
        <p:spPr bwMode="auto">
          <a:xfrm>
            <a:off x="0" y="0"/>
            <a:ext cx="12192000" cy="338449"/>
          </a:xfrm>
          <a:prstGeom prst="rect">
            <a:avLst/>
          </a:prstGeom>
          <a:noFill/>
          <a:ln w="9525">
            <a:noFill/>
            <a:miter lim="800000"/>
            <a:headEnd/>
            <a:tailEnd/>
          </a:ln>
        </p:spPr>
      </p:pic>
      <p:pic>
        <p:nvPicPr>
          <p:cNvPr id="12" name="Bildobjekt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17456" y="6413427"/>
            <a:ext cx="758437" cy="322336"/>
          </a:xfrm>
          <a:prstGeom prst="rect">
            <a:avLst/>
          </a:prstGeom>
        </p:spPr>
      </p:pic>
    </p:spTree>
    <p:extLst>
      <p:ext uri="{BB962C8B-B14F-4D97-AF65-F5344CB8AC3E}">
        <p14:creationId xmlns:p14="http://schemas.microsoft.com/office/powerpoint/2010/main" val="861038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93B1E17-A1BA-24DD-B4F6-41B5303F043A}"/>
              </a:ext>
            </a:extLst>
          </p:cNvPr>
          <p:cNvGraphicFramePr>
            <a:graphicFrameLocks noChangeAspect="1"/>
          </p:cNvGraphicFramePr>
          <p:nvPr userDrawn="1">
            <p:custDataLst>
              <p:tags r:id="rId23"/>
            </p:custDataLst>
            <p:extLst>
              <p:ext uri="{D42A27DB-BD31-4B8C-83A1-F6EECF244321}">
                <p14:modId xmlns:p14="http://schemas.microsoft.com/office/powerpoint/2010/main" val="677020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622" imgH="623" progId="TCLayout.ActiveDocument.1">
                  <p:embed/>
                </p:oleObj>
              </mc:Choice>
              <mc:Fallback>
                <p:oleObj name="think-cell Slide" r:id="rId24" imgW="622" imgH="623" progId="TCLayout.ActiveDocument.1">
                  <p:embed/>
                  <p:pic>
                    <p:nvPicPr>
                      <p:cNvPr id="3" name="think-cell data - do not delete" hidden="1">
                        <a:extLst>
                          <a:ext uri="{FF2B5EF4-FFF2-40B4-BE49-F238E27FC236}">
                            <a16:creationId xmlns:a16="http://schemas.microsoft.com/office/drawing/2014/main" id="{B93B1E17-A1BA-24DD-B4F6-41B5303F043A}"/>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26" name="Platshållare för rubrik 1"/>
          <p:cNvSpPr>
            <a:spLocks noGrp="1" noChangeArrowheads="1"/>
          </p:cNvSpPr>
          <p:nvPr>
            <p:ph type="title"/>
          </p:nvPr>
        </p:nvSpPr>
        <p:spPr bwMode="auto">
          <a:xfrm>
            <a:off x="600507" y="371599"/>
            <a:ext cx="10859656"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p:cNvSpPr>
            <a:spLocks noGrp="1" noChangeArrowheads="1"/>
          </p:cNvSpPr>
          <p:nvPr>
            <p:ph type="body" idx="1"/>
          </p:nvPr>
        </p:nvSpPr>
        <p:spPr bwMode="auto">
          <a:xfrm>
            <a:off x="600507" y="2276475"/>
            <a:ext cx="10859656"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p:cNvSpPr>
            <a:spLocks noGrp="1"/>
          </p:cNvSpPr>
          <p:nvPr>
            <p:ph type="dt" sz="half" idx="2"/>
          </p:nvPr>
        </p:nvSpPr>
        <p:spPr>
          <a:xfrm>
            <a:off x="10304463" y="6356350"/>
            <a:ext cx="992187"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solidFill>
                <a:latin typeface="Apercu Mono" panose="02010509040000040003" pitchFamily="49" charset="0"/>
              </a:defRPr>
            </a:lvl1pPr>
          </a:lstStyle>
          <a:p>
            <a:pPr>
              <a:defRPr/>
            </a:pPr>
            <a:fld id="{6722CEF8-DCAE-4D42-9302-92D3B0DE6045}" type="datetime1">
              <a:rPr lang="sv-SE"/>
              <a:pPr>
                <a:defRPr/>
              </a:pPr>
              <a:t>2024-07-07</a:t>
            </a:fld>
            <a:endParaRPr lang="sv-SE"/>
          </a:p>
        </p:txBody>
      </p:sp>
      <p:sp>
        <p:nvSpPr>
          <p:cNvPr id="5" name="Platshållare för sidfot 4"/>
          <p:cNvSpPr>
            <a:spLocks noGrp="1"/>
          </p:cNvSpPr>
          <p:nvPr>
            <p:ph type="ftr" sz="quarter" idx="3"/>
          </p:nvPr>
        </p:nvSpPr>
        <p:spPr>
          <a:xfrm>
            <a:off x="9042400" y="6356350"/>
            <a:ext cx="1262063" cy="365125"/>
          </a:xfrm>
          <a:prstGeom prst="rect">
            <a:avLst/>
          </a:prstGeom>
        </p:spPr>
        <p:txBody>
          <a:bodyPr vert="horz" lIns="91440" tIns="45720" rIns="91440" bIns="45720" rtlCol="0" anchor="ctr"/>
          <a:lstStyle>
            <a:lvl1pPr algn="r" eaLnBrk="1" fontAlgn="auto" hangingPunct="1">
              <a:spcBef>
                <a:spcPts val="0"/>
              </a:spcBef>
              <a:spcAft>
                <a:spcPts val="0"/>
              </a:spcAft>
              <a:defRPr sz="900" dirty="0">
                <a:solidFill>
                  <a:schemeClr val="tx1"/>
                </a:solidFill>
                <a:latin typeface="Apercu Mono" panose="02010509040000040003" pitchFamily="49" charset="0"/>
              </a:defRPr>
            </a:lvl1pPr>
          </a:lstStyle>
          <a:p>
            <a:pPr>
              <a:defRPr/>
            </a:pPr>
            <a:endParaRPr lang="sv-SE"/>
          </a:p>
        </p:txBody>
      </p:sp>
      <p:sp>
        <p:nvSpPr>
          <p:cNvPr id="6" name="Platshållare för bildnummer 5"/>
          <p:cNvSpPr>
            <a:spLocks noGrp="1"/>
          </p:cNvSpPr>
          <p:nvPr>
            <p:ph type="sldNum" sz="quarter" idx="4"/>
          </p:nvPr>
        </p:nvSpPr>
        <p:spPr>
          <a:xfrm>
            <a:off x="10964863" y="6356350"/>
            <a:ext cx="812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atin typeface="Apercu Mono" pitchFamily="49" charset="0"/>
              </a:defRPr>
            </a:lvl1pPr>
          </a:lstStyle>
          <a:p>
            <a:fld id="{FF4DA1AF-D489-4874-99AA-FF457B2FAC75}" type="slidenum">
              <a:rPr lang="sv-SE" altLang="sv-SE"/>
              <a:pPr/>
              <a:t>‹#›</a:t>
            </a:fld>
            <a:endParaRPr lang="sv-SE" altLang="sv-SE"/>
          </a:p>
        </p:txBody>
      </p:sp>
      <p:pic>
        <p:nvPicPr>
          <p:cNvPr id="7" name="Bildobjekt 6">
            <a:extLst>
              <a:ext uri="{FF2B5EF4-FFF2-40B4-BE49-F238E27FC236}">
                <a16:creationId xmlns:a16="http://schemas.microsoft.com/office/drawing/2014/main" id="{0EBE6915-8856-431E-AC53-13BE50FD896A}"/>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1469688" y="392113"/>
            <a:ext cx="33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999942"/>
      </p:ext>
    </p:extLst>
  </p:cSld>
  <p:clrMap bg1="dk1" tx1="lt1" bg2="dk2" tx2="lt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 id="2147484953" r:id="rId12"/>
    <p:sldLayoutId id="2147484954" r:id="rId13"/>
    <p:sldLayoutId id="2147484955" r:id="rId14"/>
    <p:sldLayoutId id="2147484956" r:id="rId15"/>
    <p:sldLayoutId id="2147484957" r:id="rId16"/>
    <p:sldLayoutId id="2147484958" r:id="rId17"/>
    <p:sldLayoutId id="2147484959" r:id="rId18"/>
    <p:sldLayoutId id="2147484960" r:id="rId19"/>
    <p:sldLayoutId id="2147484961" r:id="rId20"/>
    <p:sldLayoutId id="2147484962" r:id="rId21"/>
  </p:sldLayoutIdLst>
  <p:hf hdr="0"/>
  <p:txStyles>
    <p:titleStyle>
      <a:lvl1pPr algn="l" rtl="0" eaLnBrk="1" fontAlgn="base" hangingPunct="1">
        <a:lnSpc>
          <a:spcPct val="90000"/>
        </a:lnSpc>
        <a:spcBef>
          <a:spcPct val="0"/>
        </a:spcBef>
        <a:spcAft>
          <a:spcPct val="0"/>
        </a:spcAft>
        <a:defRPr sz="3600" kern="1200">
          <a:solidFill>
            <a:schemeClr val="tx2"/>
          </a:solidFill>
          <a:latin typeface="Mabry Medium" panose="020D0503040002040303" pitchFamily="34" charset="0"/>
          <a:ea typeface="+mj-ea"/>
          <a:cs typeface="+mj-cs"/>
        </a:defRPr>
      </a:lvl1pPr>
      <a:lvl2pPr algn="l" rtl="0" eaLnBrk="1" fontAlgn="base" hangingPunct="1">
        <a:lnSpc>
          <a:spcPct val="90000"/>
        </a:lnSpc>
        <a:spcBef>
          <a:spcPct val="0"/>
        </a:spcBef>
        <a:spcAft>
          <a:spcPct val="0"/>
        </a:spcAft>
        <a:defRPr sz="4000">
          <a:solidFill>
            <a:schemeClr val="tx2"/>
          </a:solidFill>
          <a:latin typeface="Mabry Medium"/>
        </a:defRPr>
      </a:lvl2pPr>
      <a:lvl3pPr algn="l" rtl="0" eaLnBrk="1" fontAlgn="base" hangingPunct="1">
        <a:lnSpc>
          <a:spcPct val="90000"/>
        </a:lnSpc>
        <a:spcBef>
          <a:spcPct val="0"/>
        </a:spcBef>
        <a:spcAft>
          <a:spcPct val="0"/>
        </a:spcAft>
        <a:defRPr sz="4000">
          <a:solidFill>
            <a:schemeClr val="tx2"/>
          </a:solidFill>
          <a:latin typeface="Mabry Medium"/>
        </a:defRPr>
      </a:lvl3pPr>
      <a:lvl4pPr algn="l" rtl="0" eaLnBrk="1" fontAlgn="base" hangingPunct="1">
        <a:lnSpc>
          <a:spcPct val="90000"/>
        </a:lnSpc>
        <a:spcBef>
          <a:spcPct val="0"/>
        </a:spcBef>
        <a:spcAft>
          <a:spcPct val="0"/>
        </a:spcAft>
        <a:defRPr sz="4000">
          <a:solidFill>
            <a:schemeClr val="tx2"/>
          </a:solidFill>
          <a:latin typeface="Mabry Medium"/>
        </a:defRPr>
      </a:lvl4pPr>
      <a:lvl5pPr algn="l" rtl="0" eaLnBrk="1" fontAlgn="base" hangingPunct="1">
        <a:lnSpc>
          <a:spcPct val="90000"/>
        </a:lnSpc>
        <a:spcBef>
          <a:spcPct val="0"/>
        </a:spcBef>
        <a:spcAft>
          <a:spcPct val="0"/>
        </a:spcAft>
        <a:defRPr sz="4000">
          <a:solidFill>
            <a:schemeClr val="tx2"/>
          </a:solidFill>
          <a:latin typeface="Mabry Medium"/>
        </a:defRPr>
      </a:lvl5pPr>
      <a:lvl6pPr marL="457200" algn="l" rtl="0" eaLnBrk="1" fontAlgn="base" hangingPunct="1">
        <a:lnSpc>
          <a:spcPct val="90000"/>
        </a:lnSpc>
        <a:spcBef>
          <a:spcPct val="0"/>
        </a:spcBef>
        <a:spcAft>
          <a:spcPct val="0"/>
        </a:spcAft>
        <a:defRPr sz="4000">
          <a:solidFill>
            <a:schemeClr val="tx2"/>
          </a:solidFill>
          <a:latin typeface="Mabry Medium"/>
        </a:defRPr>
      </a:lvl6pPr>
      <a:lvl7pPr marL="914400" algn="l" rtl="0" eaLnBrk="1" fontAlgn="base" hangingPunct="1">
        <a:lnSpc>
          <a:spcPct val="90000"/>
        </a:lnSpc>
        <a:spcBef>
          <a:spcPct val="0"/>
        </a:spcBef>
        <a:spcAft>
          <a:spcPct val="0"/>
        </a:spcAft>
        <a:defRPr sz="4000">
          <a:solidFill>
            <a:schemeClr val="tx2"/>
          </a:solidFill>
          <a:latin typeface="Mabry Medium"/>
        </a:defRPr>
      </a:lvl7pPr>
      <a:lvl8pPr marL="1371600" algn="l" rtl="0" eaLnBrk="1" fontAlgn="base" hangingPunct="1">
        <a:lnSpc>
          <a:spcPct val="90000"/>
        </a:lnSpc>
        <a:spcBef>
          <a:spcPct val="0"/>
        </a:spcBef>
        <a:spcAft>
          <a:spcPct val="0"/>
        </a:spcAft>
        <a:defRPr sz="4000">
          <a:solidFill>
            <a:schemeClr val="tx2"/>
          </a:solidFill>
          <a:latin typeface="Mabry Medium"/>
        </a:defRPr>
      </a:lvl8pPr>
      <a:lvl9pPr marL="1828800" algn="l" rtl="0" eaLnBrk="1" fontAlgn="base" hangingPunct="1">
        <a:lnSpc>
          <a:spcPct val="90000"/>
        </a:lnSpc>
        <a:spcBef>
          <a:spcPct val="0"/>
        </a:spcBef>
        <a:spcAft>
          <a:spcPct val="0"/>
        </a:spcAft>
        <a:defRPr sz="4000">
          <a:solidFill>
            <a:schemeClr val="tx2"/>
          </a:solidFill>
          <a:latin typeface="Mabry Medium"/>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500" kern="1200">
          <a:solidFill>
            <a:schemeClr val="tx2"/>
          </a:solidFill>
          <a:latin typeface="Mabry" panose="020D0503040002040303" pitchFamily="34" charset="0"/>
          <a:ea typeface="+mn-ea"/>
          <a:cs typeface="+mn-cs"/>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2000" kern="1200">
          <a:solidFill>
            <a:schemeClr val="tx2"/>
          </a:solidFill>
          <a:latin typeface="Mabry" panose="020D0503040002040303" pitchFamily="34" charset="0"/>
          <a:ea typeface="+mn-ea"/>
          <a:cs typeface="+mn-cs"/>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kern="1200">
          <a:solidFill>
            <a:schemeClr val="tx2"/>
          </a:solidFill>
          <a:latin typeface="Mabry" panose="020D0503040002040303" pitchFamily="34" charset="0"/>
          <a:ea typeface="+mn-ea"/>
          <a:cs typeface="+mn-cs"/>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sz="1600" kern="1200">
          <a:solidFill>
            <a:schemeClr val="tx2"/>
          </a:solidFill>
          <a:latin typeface="Mabry" panose="020D0503040002040303" pitchFamily="34" charset="0"/>
          <a:ea typeface="+mn-ea"/>
          <a:cs typeface="+mn-cs"/>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600" kern="1200">
          <a:solidFill>
            <a:schemeClr val="tx2"/>
          </a:solidFill>
          <a:latin typeface="Mabry" panose="020D050304000204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61">
          <p15:clr>
            <a:srgbClr val="F26B43"/>
          </p15:clr>
        </p15:guide>
        <p15:guide id="3" orient="horz" pos="459">
          <p15:clr>
            <a:srgbClr val="F26B43"/>
          </p15:clr>
        </p15:guide>
        <p15:guide id="4" orient="horz" pos="3861">
          <p15:clr>
            <a:srgbClr val="F26B43"/>
          </p15:clr>
        </p15:guide>
        <p15:guide id="5" pos="7219">
          <p15:clr>
            <a:srgbClr val="F26B43"/>
          </p15:clr>
        </p15:guide>
        <p15:guide id="6" pos="914">
          <p15:clr>
            <a:srgbClr val="F26B43"/>
          </p15:clr>
        </p15:guide>
        <p15:guide id="7" pos="1028">
          <p15:clr>
            <a:srgbClr val="F26B43"/>
          </p15:clr>
        </p15:guide>
        <p15:guide id="8" pos="1490">
          <p15:clr>
            <a:srgbClr val="F26B43"/>
          </p15:clr>
        </p15:guide>
        <p15:guide id="9" pos="1604">
          <p15:clr>
            <a:srgbClr val="F26B43"/>
          </p15:clr>
        </p15:guide>
        <p15:guide id="10" pos="2063">
          <p15:clr>
            <a:srgbClr val="F26B43"/>
          </p15:clr>
        </p15:guide>
        <p15:guide id="11" pos="2179">
          <p15:clr>
            <a:srgbClr val="F26B43"/>
          </p15:clr>
        </p15:guide>
        <p15:guide id="12" pos="2638">
          <p15:clr>
            <a:srgbClr val="F26B43"/>
          </p15:clr>
        </p15:guide>
        <p15:guide id="13" pos="2751">
          <p15:clr>
            <a:srgbClr val="F26B43"/>
          </p15:clr>
        </p15:guide>
        <p15:guide id="14" pos="3205">
          <p15:clr>
            <a:srgbClr val="F26B43"/>
          </p15:clr>
        </p15:guide>
        <p15:guide id="15" pos="3318">
          <p15:clr>
            <a:srgbClr val="F26B43"/>
          </p15:clr>
        </p15:guide>
        <p15:guide id="16" pos="3788">
          <p15:clr>
            <a:srgbClr val="F26B43"/>
          </p15:clr>
        </p15:guide>
        <p15:guide id="17" pos="3895">
          <p15:clr>
            <a:srgbClr val="F26B43"/>
          </p15:clr>
        </p15:guide>
        <p15:guide id="18" pos="4357">
          <p15:clr>
            <a:srgbClr val="F26B43"/>
          </p15:clr>
        </p15:guide>
        <p15:guide id="19" pos="4471">
          <p15:clr>
            <a:srgbClr val="F26B43"/>
          </p15:clr>
        </p15:guide>
        <p15:guide id="20" pos="4926">
          <p15:clr>
            <a:srgbClr val="F26B43"/>
          </p15:clr>
        </p15:guide>
        <p15:guide id="21" pos="5047">
          <p15:clr>
            <a:srgbClr val="F26B43"/>
          </p15:clr>
        </p15:guide>
        <p15:guide id="22" pos="5496">
          <p15:clr>
            <a:srgbClr val="F26B43"/>
          </p15:clr>
        </p15:guide>
        <p15:guide id="23" pos="5616">
          <p15:clr>
            <a:srgbClr val="F26B43"/>
          </p15:clr>
        </p15:guide>
        <p15:guide id="24" pos="6071">
          <p15:clr>
            <a:srgbClr val="F26B43"/>
          </p15:clr>
        </p15:guide>
        <p15:guide id="25" pos="6189">
          <p15:clr>
            <a:srgbClr val="F26B43"/>
          </p15:clr>
        </p15:guide>
        <p15:guide id="26" pos="6652">
          <p15:clr>
            <a:srgbClr val="F26B43"/>
          </p15:clr>
        </p15:guide>
        <p15:guide id="28" pos="67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EB3F6EB9-B6A5-4B05-BB00-46243D2E0064}"/>
              </a:ext>
            </a:extLst>
          </p:cNvPr>
          <p:cNvGraphicFramePr>
            <a:graphicFrameLocks noChangeAspect="1"/>
          </p:cNvGraphicFramePr>
          <p:nvPr userDrawn="1">
            <p:custDataLst>
              <p:tags r:id="rId13"/>
            </p:custDataLst>
            <p:extLst>
              <p:ext uri="{D42A27DB-BD31-4B8C-83A1-F6EECF244321}">
                <p14:modId xmlns:p14="http://schemas.microsoft.com/office/powerpoint/2010/main" val="2105628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47" imgH="348" progId="TCLayout.ActiveDocument.1">
                  <p:embed/>
                </p:oleObj>
              </mc:Choice>
              <mc:Fallback>
                <p:oleObj name="think-cell Slide" r:id="rId15" imgW="347" imgH="348" progId="TCLayout.ActiveDocument.1">
                  <p:embed/>
                  <p:pic>
                    <p:nvPicPr>
                      <p:cNvPr id="6" name="Objekt 5" hidden="1">
                        <a:extLst>
                          <a:ext uri="{FF2B5EF4-FFF2-40B4-BE49-F238E27FC236}">
                            <a16:creationId xmlns:a16="http://schemas.microsoft.com/office/drawing/2014/main" id="{EB3F6EB9-B6A5-4B05-BB00-46243D2E0064}"/>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ktangel 3" hidden="1">
            <a:extLst>
              <a:ext uri="{FF2B5EF4-FFF2-40B4-BE49-F238E27FC236}">
                <a16:creationId xmlns:a16="http://schemas.microsoft.com/office/drawing/2014/main" id="{C8004288-97EE-4BBE-B6D8-7EC51F1A2F73}"/>
              </a:ext>
            </a:extLst>
          </p:cNvPr>
          <p:cNvSpPr/>
          <p:nvPr userDrawn="1">
            <p:custDataLst>
              <p:tags r:id="rId14"/>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sv-SE" sz="3600" b="0" i="0" baseline="0">
              <a:latin typeface="Arial" panose="020B0604020202020204" pitchFamily="34" charset="0"/>
              <a:ea typeface="+mj-ea"/>
              <a:cs typeface="+mj-cs"/>
              <a:sym typeface="Arial" panose="020B0604020202020204" pitchFamily="34" charset="0"/>
            </a:endParaRPr>
          </a:p>
        </p:txBody>
      </p:sp>
      <p:sp>
        <p:nvSpPr>
          <p:cNvPr id="2" name="Platshållare för rubrik 1"/>
          <p:cNvSpPr>
            <a:spLocks noGrp="1"/>
          </p:cNvSpPr>
          <p:nvPr>
            <p:ph type="title"/>
          </p:nvPr>
        </p:nvSpPr>
        <p:spPr>
          <a:xfrm>
            <a:off x="592666" y="566875"/>
            <a:ext cx="11004551" cy="736600"/>
          </a:xfrm>
          <a:prstGeom prst="rect">
            <a:avLst/>
          </a:prstGeom>
        </p:spPr>
        <p:txBody>
          <a:bodyPr vert="horz" lIns="0" tIns="0" rIns="0" bIns="0" spcCol="1332000" rtlCol="0" anchor="ctr">
            <a:noAutofit/>
          </a:bodyPr>
          <a:lstStyle/>
          <a:p>
            <a:r>
              <a:rPr lang="sv-SE"/>
              <a:t>Klicka här för att ändra format</a:t>
            </a:r>
          </a:p>
        </p:txBody>
      </p:sp>
      <p:sp>
        <p:nvSpPr>
          <p:cNvPr id="3" name="Platshållare för text 2"/>
          <p:cNvSpPr>
            <a:spLocks noGrp="1"/>
          </p:cNvSpPr>
          <p:nvPr>
            <p:ph type="body" idx="1"/>
          </p:nvPr>
        </p:nvSpPr>
        <p:spPr>
          <a:xfrm>
            <a:off x="592666" y="1626611"/>
            <a:ext cx="11004551" cy="4562475"/>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592667" y="6569385"/>
            <a:ext cx="7433733" cy="168275"/>
          </a:xfrm>
          <a:prstGeom prst="rect">
            <a:avLst/>
          </a:prstGeom>
        </p:spPr>
        <p:txBody>
          <a:bodyPr vert="horz" lIns="0" tIns="0" rIns="0" bIns="0" rtlCol="0" anchor="ctr"/>
          <a:lstStyle>
            <a:lvl1pPr algn="l">
              <a:defRPr sz="1200">
                <a:solidFill>
                  <a:schemeClr val="tx1"/>
                </a:solidFill>
              </a:defRPr>
            </a:lvl1pPr>
          </a:lstStyle>
          <a:p>
            <a:endParaRPr lang="sv-SE"/>
          </a:p>
        </p:txBody>
      </p:sp>
      <p:pic>
        <p:nvPicPr>
          <p:cNvPr id="7" name="Bildobjekt 4"/>
          <p:cNvPicPr>
            <a:picLocks noChangeAspect="1"/>
          </p:cNvPicPr>
          <p:nvPr userDrawn="1"/>
        </p:nvPicPr>
        <p:blipFill rotWithShape="1">
          <a:blip r:embed="rId17">
            <a:extLst>
              <a:ext uri="{28A0092B-C50C-407E-A947-70E740481C1C}">
                <a14:useLocalDpi xmlns:a14="http://schemas.microsoft.com/office/drawing/2010/main" val="0"/>
              </a:ext>
            </a:extLst>
          </a:blip>
          <a:srcRect l="61" t="47467" r="-61" b="-1441"/>
          <a:stretch/>
        </p:blipFill>
        <p:spPr bwMode="auto">
          <a:xfrm>
            <a:off x="0" y="0"/>
            <a:ext cx="12192000" cy="338449"/>
          </a:xfrm>
          <a:prstGeom prst="rect">
            <a:avLst/>
          </a:prstGeom>
          <a:noFill/>
          <a:ln w="9525">
            <a:noFill/>
            <a:miter lim="800000"/>
            <a:headEnd/>
            <a:tailEnd/>
          </a:ln>
        </p:spPr>
      </p:pic>
      <p:pic>
        <p:nvPicPr>
          <p:cNvPr id="12" name="Bildobjekt 1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117456" y="6413427"/>
            <a:ext cx="758437" cy="322336"/>
          </a:xfrm>
          <a:prstGeom prst="rect">
            <a:avLst/>
          </a:prstGeom>
        </p:spPr>
      </p:pic>
    </p:spTree>
    <p:extLst>
      <p:ext uri="{BB962C8B-B14F-4D97-AF65-F5344CB8AC3E}">
        <p14:creationId xmlns:p14="http://schemas.microsoft.com/office/powerpoint/2010/main" val="2434282784"/>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819CD30-1143-3EF9-0DD6-65D9306692B4}"/>
              </a:ext>
            </a:extLst>
          </p:cNvPr>
          <p:cNvGraphicFramePr>
            <a:graphicFrameLocks noChangeAspect="1"/>
          </p:cNvGraphicFramePr>
          <p:nvPr userDrawn="1">
            <p:custDataLst>
              <p:tags r:id="rId23"/>
            </p:custDataLst>
            <p:extLst>
              <p:ext uri="{D42A27DB-BD31-4B8C-83A1-F6EECF244321}">
                <p14:modId xmlns:p14="http://schemas.microsoft.com/office/powerpoint/2010/main" val="2887080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622" imgH="623" progId="TCLayout.ActiveDocument.1">
                  <p:embed/>
                </p:oleObj>
              </mc:Choice>
              <mc:Fallback>
                <p:oleObj name="think-cell Slide" r:id="rId24" imgW="622" imgH="623" progId="TCLayout.ActiveDocument.1">
                  <p:embed/>
                  <p:pic>
                    <p:nvPicPr>
                      <p:cNvPr id="3" name="think-cell data - do not delete" hidden="1">
                        <a:extLst>
                          <a:ext uri="{FF2B5EF4-FFF2-40B4-BE49-F238E27FC236}">
                            <a16:creationId xmlns:a16="http://schemas.microsoft.com/office/drawing/2014/main" id="{7819CD30-1143-3EF9-0DD6-65D9306692B4}"/>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26" name="Platshållare för rubrik 1"/>
          <p:cNvSpPr>
            <a:spLocks noGrp="1" noChangeArrowheads="1"/>
          </p:cNvSpPr>
          <p:nvPr>
            <p:ph type="title"/>
          </p:nvPr>
        </p:nvSpPr>
        <p:spPr bwMode="auto">
          <a:xfrm>
            <a:off x="600507" y="371599"/>
            <a:ext cx="10859656"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mall för rubrikformat</a:t>
            </a:r>
          </a:p>
        </p:txBody>
      </p:sp>
      <p:sp>
        <p:nvSpPr>
          <p:cNvPr id="1027" name="Platshållare för text 2"/>
          <p:cNvSpPr>
            <a:spLocks noGrp="1" noChangeArrowheads="1"/>
          </p:cNvSpPr>
          <p:nvPr>
            <p:ph type="body" idx="1"/>
          </p:nvPr>
        </p:nvSpPr>
        <p:spPr bwMode="auto">
          <a:xfrm>
            <a:off x="600507" y="2276475"/>
            <a:ext cx="10859656"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p:cNvSpPr>
            <a:spLocks noGrp="1"/>
          </p:cNvSpPr>
          <p:nvPr>
            <p:ph type="dt" sz="half" idx="2"/>
          </p:nvPr>
        </p:nvSpPr>
        <p:spPr>
          <a:xfrm>
            <a:off x="10304463" y="6356350"/>
            <a:ext cx="992187"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solidFill>
                <a:latin typeface="Apercu Mono" panose="02010509040000040003" pitchFamily="49" charset="0"/>
              </a:defRPr>
            </a:lvl1pPr>
          </a:lstStyle>
          <a:p>
            <a:pPr>
              <a:defRPr/>
            </a:pPr>
            <a:fld id="{6722CEF8-DCAE-4D42-9302-92D3B0DE6045}" type="datetime1">
              <a:rPr lang="sv-SE"/>
              <a:pPr>
                <a:defRPr/>
              </a:pPr>
              <a:t>2024-07-07</a:t>
            </a:fld>
            <a:endParaRPr lang="sv-SE"/>
          </a:p>
        </p:txBody>
      </p:sp>
      <p:sp>
        <p:nvSpPr>
          <p:cNvPr id="5" name="Platshållare för sidfot 4"/>
          <p:cNvSpPr>
            <a:spLocks noGrp="1"/>
          </p:cNvSpPr>
          <p:nvPr>
            <p:ph type="ftr" sz="quarter" idx="3"/>
          </p:nvPr>
        </p:nvSpPr>
        <p:spPr>
          <a:xfrm>
            <a:off x="9042400" y="6356350"/>
            <a:ext cx="1262063" cy="365125"/>
          </a:xfrm>
          <a:prstGeom prst="rect">
            <a:avLst/>
          </a:prstGeom>
        </p:spPr>
        <p:txBody>
          <a:bodyPr vert="horz" lIns="91440" tIns="45720" rIns="91440" bIns="45720" rtlCol="0" anchor="ctr"/>
          <a:lstStyle>
            <a:lvl1pPr algn="r" eaLnBrk="1" fontAlgn="auto" hangingPunct="1">
              <a:spcBef>
                <a:spcPts val="0"/>
              </a:spcBef>
              <a:spcAft>
                <a:spcPts val="0"/>
              </a:spcAft>
              <a:defRPr sz="900" dirty="0">
                <a:solidFill>
                  <a:schemeClr val="tx1"/>
                </a:solidFill>
                <a:latin typeface="Apercu Mono" panose="02010509040000040003" pitchFamily="49" charset="0"/>
              </a:defRPr>
            </a:lvl1pPr>
          </a:lstStyle>
          <a:p>
            <a:pPr>
              <a:defRPr/>
            </a:pPr>
            <a:endParaRPr lang="sv-SE"/>
          </a:p>
        </p:txBody>
      </p:sp>
      <p:sp>
        <p:nvSpPr>
          <p:cNvPr id="6" name="Platshållare för bildnummer 5"/>
          <p:cNvSpPr>
            <a:spLocks noGrp="1"/>
          </p:cNvSpPr>
          <p:nvPr>
            <p:ph type="sldNum" sz="quarter" idx="4"/>
          </p:nvPr>
        </p:nvSpPr>
        <p:spPr>
          <a:xfrm>
            <a:off x="10964863" y="6356350"/>
            <a:ext cx="812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atin typeface="Apercu Mono" pitchFamily="49" charset="0"/>
              </a:defRPr>
            </a:lvl1pPr>
          </a:lstStyle>
          <a:p>
            <a:fld id="{FF4DA1AF-D489-4874-99AA-FF457B2FAC75}" type="slidenum">
              <a:rPr lang="sv-SE" altLang="sv-SE"/>
              <a:pPr/>
              <a:t>‹#›</a:t>
            </a:fld>
            <a:endParaRPr lang="sv-SE" altLang="sv-SE"/>
          </a:p>
        </p:txBody>
      </p:sp>
      <p:pic>
        <p:nvPicPr>
          <p:cNvPr id="7" name="Bildobjekt 6">
            <a:extLst>
              <a:ext uri="{FF2B5EF4-FFF2-40B4-BE49-F238E27FC236}">
                <a16:creationId xmlns:a16="http://schemas.microsoft.com/office/drawing/2014/main" id="{0EBE6915-8856-431E-AC53-13BE50FD896A}"/>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11469688" y="392113"/>
            <a:ext cx="33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130031"/>
      </p:ext>
    </p:extLst>
  </p:cSld>
  <p:clrMap bg1="dk1" tx1="lt1" bg2="dk2" tx2="lt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 id="2147484988" r:id="rId12"/>
    <p:sldLayoutId id="2147484989" r:id="rId13"/>
    <p:sldLayoutId id="2147484990" r:id="rId14"/>
    <p:sldLayoutId id="2147484991" r:id="rId15"/>
    <p:sldLayoutId id="2147484992" r:id="rId16"/>
    <p:sldLayoutId id="2147484993" r:id="rId17"/>
    <p:sldLayoutId id="2147484994" r:id="rId18"/>
    <p:sldLayoutId id="2147484995" r:id="rId19"/>
    <p:sldLayoutId id="2147484996" r:id="rId20"/>
    <p:sldLayoutId id="2147484997" r:id="rId21"/>
  </p:sldLayoutIdLst>
  <p:hf hdr="0"/>
  <p:txStyles>
    <p:titleStyle>
      <a:lvl1pPr algn="l" rtl="0" eaLnBrk="1" fontAlgn="base" hangingPunct="1">
        <a:lnSpc>
          <a:spcPct val="90000"/>
        </a:lnSpc>
        <a:spcBef>
          <a:spcPct val="0"/>
        </a:spcBef>
        <a:spcAft>
          <a:spcPct val="0"/>
        </a:spcAft>
        <a:defRPr sz="3600" kern="1200">
          <a:solidFill>
            <a:schemeClr val="tx2"/>
          </a:solidFill>
          <a:latin typeface="Mabry Medium" panose="020D0503040002040303" pitchFamily="34" charset="0"/>
          <a:ea typeface="+mj-ea"/>
          <a:cs typeface="+mj-cs"/>
        </a:defRPr>
      </a:lvl1pPr>
      <a:lvl2pPr algn="l" rtl="0" eaLnBrk="1" fontAlgn="base" hangingPunct="1">
        <a:lnSpc>
          <a:spcPct val="90000"/>
        </a:lnSpc>
        <a:spcBef>
          <a:spcPct val="0"/>
        </a:spcBef>
        <a:spcAft>
          <a:spcPct val="0"/>
        </a:spcAft>
        <a:defRPr sz="4000">
          <a:solidFill>
            <a:schemeClr val="tx2"/>
          </a:solidFill>
          <a:latin typeface="Mabry Medium"/>
        </a:defRPr>
      </a:lvl2pPr>
      <a:lvl3pPr algn="l" rtl="0" eaLnBrk="1" fontAlgn="base" hangingPunct="1">
        <a:lnSpc>
          <a:spcPct val="90000"/>
        </a:lnSpc>
        <a:spcBef>
          <a:spcPct val="0"/>
        </a:spcBef>
        <a:spcAft>
          <a:spcPct val="0"/>
        </a:spcAft>
        <a:defRPr sz="4000">
          <a:solidFill>
            <a:schemeClr val="tx2"/>
          </a:solidFill>
          <a:latin typeface="Mabry Medium"/>
        </a:defRPr>
      </a:lvl3pPr>
      <a:lvl4pPr algn="l" rtl="0" eaLnBrk="1" fontAlgn="base" hangingPunct="1">
        <a:lnSpc>
          <a:spcPct val="90000"/>
        </a:lnSpc>
        <a:spcBef>
          <a:spcPct val="0"/>
        </a:spcBef>
        <a:spcAft>
          <a:spcPct val="0"/>
        </a:spcAft>
        <a:defRPr sz="4000">
          <a:solidFill>
            <a:schemeClr val="tx2"/>
          </a:solidFill>
          <a:latin typeface="Mabry Medium"/>
        </a:defRPr>
      </a:lvl4pPr>
      <a:lvl5pPr algn="l" rtl="0" eaLnBrk="1" fontAlgn="base" hangingPunct="1">
        <a:lnSpc>
          <a:spcPct val="90000"/>
        </a:lnSpc>
        <a:spcBef>
          <a:spcPct val="0"/>
        </a:spcBef>
        <a:spcAft>
          <a:spcPct val="0"/>
        </a:spcAft>
        <a:defRPr sz="4000">
          <a:solidFill>
            <a:schemeClr val="tx2"/>
          </a:solidFill>
          <a:latin typeface="Mabry Medium"/>
        </a:defRPr>
      </a:lvl5pPr>
      <a:lvl6pPr marL="457200" algn="l" rtl="0" eaLnBrk="1" fontAlgn="base" hangingPunct="1">
        <a:lnSpc>
          <a:spcPct val="90000"/>
        </a:lnSpc>
        <a:spcBef>
          <a:spcPct val="0"/>
        </a:spcBef>
        <a:spcAft>
          <a:spcPct val="0"/>
        </a:spcAft>
        <a:defRPr sz="4000">
          <a:solidFill>
            <a:schemeClr val="tx2"/>
          </a:solidFill>
          <a:latin typeface="Mabry Medium"/>
        </a:defRPr>
      </a:lvl6pPr>
      <a:lvl7pPr marL="914400" algn="l" rtl="0" eaLnBrk="1" fontAlgn="base" hangingPunct="1">
        <a:lnSpc>
          <a:spcPct val="90000"/>
        </a:lnSpc>
        <a:spcBef>
          <a:spcPct val="0"/>
        </a:spcBef>
        <a:spcAft>
          <a:spcPct val="0"/>
        </a:spcAft>
        <a:defRPr sz="4000">
          <a:solidFill>
            <a:schemeClr val="tx2"/>
          </a:solidFill>
          <a:latin typeface="Mabry Medium"/>
        </a:defRPr>
      </a:lvl7pPr>
      <a:lvl8pPr marL="1371600" algn="l" rtl="0" eaLnBrk="1" fontAlgn="base" hangingPunct="1">
        <a:lnSpc>
          <a:spcPct val="90000"/>
        </a:lnSpc>
        <a:spcBef>
          <a:spcPct val="0"/>
        </a:spcBef>
        <a:spcAft>
          <a:spcPct val="0"/>
        </a:spcAft>
        <a:defRPr sz="4000">
          <a:solidFill>
            <a:schemeClr val="tx2"/>
          </a:solidFill>
          <a:latin typeface="Mabry Medium"/>
        </a:defRPr>
      </a:lvl8pPr>
      <a:lvl9pPr marL="1828800" algn="l" rtl="0" eaLnBrk="1" fontAlgn="base" hangingPunct="1">
        <a:lnSpc>
          <a:spcPct val="90000"/>
        </a:lnSpc>
        <a:spcBef>
          <a:spcPct val="0"/>
        </a:spcBef>
        <a:spcAft>
          <a:spcPct val="0"/>
        </a:spcAft>
        <a:defRPr sz="4000">
          <a:solidFill>
            <a:schemeClr val="tx2"/>
          </a:solidFill>
          <a:latin typeface="Mabry Medium"/>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500" kern="1200">
          <a:solidFill>
            <a:schemeClr val="tx2"/>
          </a:solidFill>
          <a:latin typeface="Mabry" panose="020D0503040002040303" pitchFamily="34" charset="0"/>
          <a:ea typeface="+mn-ea"/>
          <a:cs typeface="+mn-cs"/>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2000" kern="1200">
          <a:solidFill>
            <a:schemeClr val="tx2"/>
          </a:solidFill>
          <a:latin typeface="Mabry" panose="020D0503040002040303" pitchFamily="34" charset="0"/>
          <a:ea typeface="+mn-ea"/>
          <a:cs typeface="+mn-cs"/>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kern="1200">
          <a:solidFill>
            <a:schemeClr val="tx2"/>
          </a:solidFill>
          <a:latin typeface="Mabry" panose="020D0503040002040303" pitchFamily="34" charset="0"/>
          <a:ea typeface="+mn-ea"/>
          <a:cs typeface="+mn-cs"/>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sz="1600" kern="1200">
          <a:solidFill>
            <a:schemeClr val="tx2"/>
          </a:solidFill>
          <a:latin typeface="Mabry" panose="020D0503040002040303" pitchFamily="34" charset="0"/>
          <a:ea typeface="+mn-ea"/>
          <a:cs typeface="+mn-cs"/>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600" kern="1200">
          <a:solidFill>
            <a:schemeClr val="tx2"/>
          </a:solidFill>
          <a:latin typeface="Mabry" panose="020D050304000204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61">
          <p15:clr>
            <a:srgbClr val="F26B43"/>
          </p15:clr>
        </p15:guide>
        <p15:guide id="3" orient="horz" pos="459">
          <p15:clr>
            <a:srgbClr val="F26B43"/>
          </p15:clr>
        </p15:guide>
        <p15:guide id="4" orient="horz" pos="3861">
          <p15:clr>
            <a:srgbClr val="F26B43"/>
          </p15:clr>
        </p15:guide>
        <p15:guide id="5" pos="7219">
          <p15:clr>
            <a:srgbClr val="F26B43"/>
          </p15:clr>
        </p15:guide>
        <p15:guide id="6" pos="914">
          <p15:clr>
            <a:srgbClr val="F26B43"/>
          </p15:clr>
        </p15:guide>
        <p15:guide id="7" pos="1028">
          <p15:clr>
            <a:srgbClr val="F26B43"/>
          </p15:clr>
        </p15:guide>
        <p15:guide id="8" pos="1490">
          <p15:clr>
            <a:srgbClr val="F26B43"/>
          </p15:clr>
        </p15:guide>
        <p15:guide id="9" pos="1604">
          <p15:clr>
            <a:srgbClr val="F26B43"/>
          </p15:clr>
        </p15:guide>
        <p15:guide id="10" pos="2063">
          <p15:clr>
            <a:srgbClr val="F26B43"/>
          </p15:clr>
        </p15:guide>
        <p15:guide id="11" pos="2179">
          <p15:clr>
            <a:srgbClr val="F26B43"/>
          </p15:clr>
        </p15:guide>
        <p15:guide id="12" pos="2638">
          <p15:clr>
            <a:srgbClr val="F26B43"/>
          </p15:clr>
        </p15:guide>
        <p15:guide id="13" pos="2751">
          <p15:clr>
            <a:srgbClr val="F26B43"/>
          </p15:clr>
        </p15:guide>
        <p15:guide id="14" pos="3205">
          <p15:clr>
            <a:srgbClr val="F26B43"/>
          </p15:clr>
        </p15:guide>
        <p15:guide id="15" pos="3318">
          <p15:clr>
            <a:srgbClr val="F26B43"/>
          </p15:clr>
        </p15:guide>
        <p15:guide id="16" pos="3788">
          <p15:clr>
            <a:srgbClr val="F26B43"/>
          </p15:clr>
        </p15:guide>
        <p15:guide id="17" pos="3895">
          <p15:clr>
            <a:srgbClr val="F26B43"/>
          </p15:clr>
        </p15:guide>
        <p15:guide id="18" pos="4357">
          <p15:clr>
            <a:srgbClr val="F26B43"/>
          </p15:clr>
        </p15:guide>
        <p15:guide id="19" pos="4471">
          <p15:clr>
            <a:srgbClr val="F26B43"/>
          </p15:clr>
        </p15:guide>
        <p15:guide id="20" pos="4926">
          <p15:clr>
            <a:srgbClr val="F26B43"/>
          </p15:clr>
        </p15:guide>
        <p15:guide id="21" pos="5047">
          <p15:clr>
            <a:srgbClr val="F26B43"/>
          </p15:clr>
        </p15:guide>
        <p15:guide id="22" pos="5496">
          <p15:clr>
            <a:srgbClr val="F26B43"/>
          </p15:clr>
        </p15:guide>
        <p15:guide id="23" pos="5616">
          <p15:clr>
            <a:srgbClr val="F26B43"/>
          </p15:clr>
        </p15:guide>
        <p15:guide id="24" pos="6071">
          <p15:clr>
            <a:srgbClr val="F26B43"/>
          </p15:clr>
        </p15:guide>
        <p15:guide id="25" pos="6189">
          <p15:clr>
            <a:srgbClr val="F26B43"/>
          </p15:clr>
        </p15:guide>
        <p15:guide id="26" pos="6652">
          <p15:clr>
            <a:srgbClr val="F26B43"/>
          </p15:clr>
        </p15:guide>
        <p15:guide id="28" pos="67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image" Target="../media/image17.jpeg"/><Relationship Id="rId2" Type="http://schemas.openxmlformats.org/officeDocument/2006/relationships/slideLayout" Target="../slideLayouts/slideLayout37.xml"/><Relationship Id="rId1" Type="http://schemas.openxmlformats.org/officeDocument/2006/relationships/tags" Target="../tags/tag20.xml"/><Relationship Id="rId6" Type="http://schemas.openxmlformats.org/officeDocument/2006/relationships/hyperlink" Target="https://health.ec.europa.eu/health-technology-assessment_en" TargetMode="External"/><Relationship Id="rId5" Type="http://schemas.openxmlformats.org/officeDocument/2006/relationships/image" Target="../media/image5.emf"/><Relationship Id="rId4" Type="http://schemas.openxmlformats.org/officeDocument/2006/relationships/oleObject" Target="../embeddings/oleObject14.bin"/><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oleObject" Target="../embeddings/oleObject15.bin"/><Relationship Id="rId7" Type="http://schemas.openxmlformats.org/officeDocument/2006/relationships/image" Target="../media/image14.png"/><Relationship Id="rId2" Type="http://schemas.openxmlformats.org/officeDocument/2006/relationships/slideLayout" Target="../slideLayouts/slideLayout36.xml"/><Relationship Id="rId1" Type="http://schemas.openxmlformats.org/officeDocument/2006/relationships/tags" Target="../tags/tag21.xml"/><Relationship Id="rId6" Type="http://schemas.openxmlformats.org/officeDocument/2006/relationships/hyperlink" Target="https://health.ec.europa.eu/publications/rolling-plan-implementation-regulation-health-technology-assessment_en" TargetMode="External"/><Relationship Id="rId5" Type="http://schemas.openxmlformats.org/officeDocument/2006/relationships/hyperlink" Target="https://ec.europa.eu/info/law/better-regulation/have-your-say/initiatives_en?text=health%20technology%20assessment" TargetMode="Externa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hyperlink" Target="https://health.ec.europa.eu/health-technology-assessment_en"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24.xml"/><Relationship Id="rId7" Type="http://schemas.openxmlformats.org/officeDocument/2006/relationships/image" Target="../media/image5.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16.bin"/><Relationship Id="rId5" Type="http://schemas.openxmlformats.org/officeDocument/2006/relationships/slideLayout" Target="../slideLayouts/slideLayout36.xml"/><Relationship Id="rId4" Type="http://schemas.openxmlformats.org/officeDocument/2006/relationships/tags" Target="../tags/tag25.xml"/><Relationship Id="rId9"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9.xml"/><Relationship Id="rId7" Type="http://schemas.openxmlformats.org/officeDocument/2006/relationships/image" Target="../media/image20.sv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9.png"/><Relationship Id="rId5" Type="http://schemas.openxmlformats.org/officeDocument/2006/relationships/image" Target="../media/image5.emf"/><Relationship Id="rId4" Type="http://schemas.openxmlformats.org/officeDocument/2006/relationships/oleObject" Target="../embeddings/oleObject17.bin"/><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10.e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31.xml"/><Relationship Id="rId7" Type="http://schemas.openxmlformats.org/officeDocument/2006/relationships/image" Target="../media/image5.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20.bin"/><Relationship Id="rId5" Type="http://schemas.openxmlformats.org/officeDocument/2006/relationships/slideLayout" Target="../slideLayouts/slideLayout1.xml"/><Relationship Id="rId4" Type="http://schemas.openxmlformats.org/officeDocument/2006/relationships/tags" Target="../tags/tag32.xml"/><Relationship Id="rId9"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sv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23.png"/><Relationship Id="rId5" Type="http://schemas.openxmlformats.org/officeDocument/2006/relationships/image" Target="../media/image5.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tags" Target="../tags/tag13.xml"/><Relationship Id="rId7" Type="http://schemas.openxmlformats.org/officeDocument/2006/relationships/image" Target="../media/image5.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8.bin"/><Relationship Id="rId5" Type="http://schemas.openxmlformats.org/officeDocument/2006/relationships/slideLayout" Target="../slideLayouts/slideLayout1.xml"/><Relationship Id="rId4" Type="http://schemas.openxmlformats.org/officeDocument/2006/relationships/tags" Target="../tags/tag14.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legal-content/EN/TXT/?uri=CELEX:32021R2282" TargetMode="Externa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5.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18.xml"/><Relationship Id="rId6" Type="http://schemas.openxmlformats.org/officeDocument/2006/relationships/image" Target="../media/image17.jpeg"/><Relationship Id="rId5" Type="http://schemas.openxmlformats.org/officeDocument/2006/relationships/image" Target="../media/image5.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7.xml"/><Relationship Id="rId1" Type="http://schemas.openxmlformats.org/officeDocument/2006/relationships/tags" Target="../tags/tag19.xml"/><Relationship Id="rId6" Type="http://schemas.openxmlformats.org/officeDocument/2006/relationships/image" Target="../media/image17.jpeg"/><Relationship Id="rId5" Type="http://schemas.openxmlformats.org/officeDocument/2006/relationships/image" Target="../media/image5.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2695BAE-FC9C-345C-2E93-C6F41042EC3C}"/>
              </a:ext>
            </a:extLst>
          </p:cNvPr>
          <p:cNvGraphicFramePr>
            <a:graphicFrameLocks noChangeAspect="1"/>
          </p:cNvGraphicFramePr>
          <p:nvPr>
            <p:custDataLst>
              <p:tags r:id="rId1"/>
            </p:custDataLst>
            <p:extLst>
              <p:ext uri="{D42A27DB-BD31-4B8C-83A1-F6EECF244321}">
                <p14:modId xmlns:p14="http://schemas.microsoft.com/office/powerpoint/2010/main" val="32359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kt 3" hidden="1">
                        <a:extLst>
                          <a:ext uri="{FF2B5EF4-FFF2-40B4-BE49-F238E27FC236}">
                            <a16:creationId xmlns:a16="http://schemas.microsoft.com/office/drawing/2014/main" id="{52695BAE-FC9C-345C-2E93-C6F41042EC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p:cNvSpPr>
            <a:spLocks noGrp="1"/>
          </p:cNvSpPr>
          <p:nvPr>
            <p:ph type="ctrTitle"/>
          </p:nvPr>
        </p:nvSpPr>
        <p:spPr/>
        <p:txBody>
          <a:bodyPr vert="horz">
            <a:normAutofit fontScale="90000"/>
          </a:bodyPr>
          <a:lstStyle/>
          <a:p>
            <a:br>
              <a:rPr lang="en-US" dirty="0"/>
            </a:br>
            <a:r>
              <a:rPr lang="sv-SE" dirty="0"/>
              <a:t>HTA-förordning för utvärdering av </a:t>
            </a:r>
            <a:r>
              <a:rPr lang="sv-SE"/>
              <a:t>medicinsk teknik</a:t>
            </a:r>
          </a:p>
        </p:txBody>
      </p:sp>
      <p:sp>
        <p:nvSpPr>
          <p:cNvPr id="3" name="Underrubrik 2"/>
          <p:cNvSpPr>
            <a:spLocks noGrp="1"/>
          </p:cNvSpPr>
          <p:nvPr>
            <p:ph type="subTitle" idx="1"/>
          </p:nvPr>
        </p:nvSpPr>
        <p:spPr/>
        <p:txBody>
          <a:bodyPr vert="horz" lIns="0" tIns="0" rIns="0" bIns="0" rtlCol="0" anchor="t">
            <a:normAutofit/>
          </a:bodyPr>
          <a:lstStyle/>
          <a:p>
            <a:r>
              <a:rPr lang="sv-SE" dirty="0">
                <a:cs typeface="Arial"/>
              </a:rPr>
              <a:t>5 juli 2024</a:t>
            </a:r>
          </a:p>
        </p:txBody>
      </p:sp>
    </p:spTree>
    <p:extLst>
      <p:ext uri="{BB962C8B-B14F-4D97-AF65-F5344CB8AC3E}">
        <p14:creationId xmlns:p14="http://schemas.microsoft.com/office/powerpoint/2010/main" val="46444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58F612AA-FD73-DBB1-7689-0C23B7BC9B7D}"/>
              </a:ext>
            </a:extLst>
          </p:cNvPr>
          <p:cNvGraphicFramePr>
            <a:graphicFrameLocks noChangeAspect="1"/>
          </p:cNvGraphicFramePr>
          <p:nvPr>
            <p:custDataLst>
              <p:tags r:id="rId1"/>
            </p:custDataLst>
            <p:extLst>
              <p:ext uri="{D42A27DB-BD31-4B8C-83A1-F6EECF244321}">
                <p14:modId xmlns:p14="http://schemas.microsoft.com/office/powerpoint/2010/main" val="1963054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12" name="Objekt 11" hidden="1">
                        <a:extLst>
                          <a:ext uri="{FF2B5EF4-FFF2-40B4-BE49-F238E27FC236}">
                            <a16:creationId xmlns:a16="http://schemas.microsoft.com/office/drawing/2014/main" id="{58F612AA-FD73-DBB1-7689-0C23B7BC9B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ubrik 3">
            <a:extLst>
              <a:ext uri="{FF2B5EF4-FFF2-40B4-BE49-F238E27FC236}">
                <a16:creationId xmlns:a16="http://schemas.microsoft.com/office/drawing/2014/main" id="{BC7EE3AF-7E32-17CE-0CC9-468ADF265148}"/>
              </a:ext>
            </a:extLst>
          </p:cNvPr>
          <p:cNvSpPr>
            <a:spLocks noGrp="1"/>
          </p:cNvSpPr>
          <p:nvPr>
            <p:ph type="title"/>
          </p:nvPr>
        </p:nvSpPr>
        <p:spPr>
          <a:xfrm>
            <a:off x="592666" y="607517"/>
            <a:ext cx="11004551" cy="736600"/>
          </a:xfrm>
        </p:spPr>
        <p:txBody>
          <a:bodyPr vert="horz"/>
          <a:lstStyle/>
          <a:p>
            <a:r>
              <a:rPr lang="sv-SE" sz="4000"/>
              <a:t>Inom respektive arbetsgrupp tas riktlinjer och stöddokument för arbetet fram</a:t>
            </a:r>
            <a:endParaRPr lang="sv-SE" sz="4000">
              <a:cs typeface="Arial"/>
            </a:endParaRPr>
          </a:p>
        </p:txBody>
      </p:sp>
      <p:sp>
        <p:nvSpPr>
          <p:cNvPr id="16" name="textruta 15">
            <a:extLst>
              <a:ext uri="{FF2B5EF4-FFF2-40B4-BE49-F238E27FC236}">
                <a16:creationId xmlns:a16="http://schemas.microsoft.com/office/drawing/2014/main" id="{6CC5D758-3A57-7CD7-8A25-A5E9404AE23A}"/>
              </a:ext>
            </a:extLst>
          </p:cNvPr>
          <p:cNvSpPr txBox="1"/>
          <p:nvPr/>
        </p:nvSpPr>
        <p:spPr>
          <a:xfrm>
            <a:off x="4533900" y="2159972"/>
            <a:ext cx="7391400" cy="2785378"/>
          </a:xfrm>
          <a:prstGeom prst="rect">
            <a:avLst/>
          </a:prstGeom>
          <a:noFill/>
        </p:spPr>
        <p:txBody>
          <a:bodyPr wrap="square" rtlCol="0">
            <a:spAutoFit/>
          </a:bodyPr>
          <a:lstStyle/>
          <a:p>
            <a:pPr>
              <a:spcAft>
                <a:spcPts val="600"/>
              </a:spcAft>
            </a:pPr>
            <a:r>
              <a:rPr lang="sv-SE" sz="1400" i="1" dirty="0"/>
              <a:t>Organisering och svenskt deltagande</a:t>
            </a:r>
          </a:p>
          <a:p>
            <a:pPr marL="285750" indent="-285750">
              <a:spcAft>
                <a:spcPts val="600"/>
              </a:spcAft>
              <a:buClr>
                <a:schemeClr val="accent1"/>
              </a:buClr>
              <a:buFont typeface="Arial" panose="020B0604020202020204" pitchFamily="34" charset="0"/>
              <a:buChar char="•"/>
            </a:pPr>
            <a:r>
              <a:rPr lang="sv-SE" sz="1400" dirty="0"/>
              <a:t>TLV har representation i alla fyra arbetsgrupperna och SBU i två av grupperna</a:t>
            </a:r>
          </a:p>
          <a:p>
            <a:pPr marL="285750" indent="-285750">
              <a:spcAft>
                <a:spcPts val="600"/>
              </a:spcAft>
              <a:buClr>
                <a:schemeClr val="accent1"/>
              </a:buClr>
              <a:buFont typeface="Arial" panose="020B0604020202020204" pitchFamily="34" charset="0"/>
              <a:buChar char="•"/>
            </a:pPr>
            <a:r>
              <a:rPr lang="sv-SE" sz="1400" dirty="0"/>
              <a:t>Arbetsgrupperna för metodutveckling och utvärderingar sammanträder varje månad; de för rådgivningar och horisontspaning något mer sällan </a:t>
            </a:r>
            <a:endParaRPr lang="sv-SE" sz="1400" i="1" dirty="0"/>
          </a:p>
          <a:p>
            <a:pPr>
              <a:spcAft>
                <a:spcPts val="600"/>
              </a:spcAft>
            </a:pPr>
            <a:endParaRPr lang="sv-SE" sz="1400" i="1" dirty="0"/>
          </a:p>
          <a:p>
            <a:pPr>
              <a:spcAft>
                <a:spcPts val="600"/>
              </a:spcAft>
            </a:pPr>
            <a:r>
              <a:rPr lang="sv-SE" sz="1400" i="1" dirty="0"/>
              <a:t>Pågående arbete i de olika grupperna</a:t>
            </a:r>
          </a:p>
          <a:p>
            <a:pPr marL="285750" indent="-285750">
              <a:spcAft>
                <a:spcPts val="600"/>
              </a:spcAft>
              <a:buClr>
                <a:schemeClr val="accent1"/>
              </a:buClr>
              <a:buFont typeface="Arial" panose="020B0604020202020204" pitchFamily="34" charset="0"/>
              <a:buChar char="•"/>
            </a:pPr>
            <a:r>
              <a:rPr lang="sv-SE" sz="1400" dirty="0"/>
              <a:t>Framtagande av metod- och processriktlinjer. De färdiga riktlinjerna finns att ladda ner från kommissionens hemsida</a:t>
            </a:r>
          </a:p>
          <a:p>
            <a:pPr marL="285750" indent="-285750">
              <a:spcAft>
                <a:spcPts val="600"/>
              </a:spcAft>
              <a:buClr>
                <a:schemeClr val="accent1"/>
              </a:buClr>
              <a:buFont typeface="Arial" panose="020B0604020202020204" pitchFamily="34" charset="0"/>
              <a:buChar char="•"/>
            </a:pPr>
            <a:r>
              <a:rPr lang="sv-SE" sz="1400" dirty="0"/>
              <a:t>Stöddokument för JCA- och JSC-processerna, tex rapportmallar</a:t>
            </a:r>
          </a:p>
          <a:p>
            <a:pPr marL="285750" indent="-285750">
              <a:spcAft>
                <a:spcPts val="600"/>
              </a:spcAft>
              <a:buClr>
                <a:schemeClr val="accent1"/>
              </a:buClr>
              <a:buFont typeface="Arial" panose="020B0604020202020204" pitchFamily="34" charset="0"/>
              <a:buChar char="•"/>
            </a:pPr>
            <a:r>
              <a:rPr lang="sv-SE" sz="1400" dirty="0"/>
              <a:t>Genomförande av PICO-övningar</a:t>
            </a:r>
          </a:p>
        </p:txBody>
      </p:sp>
      <p:sp>
        <p:nvSpPr>
          <p:cNvPr id="2" name="textruta 1">
            <a:extLst>
              <a:ext uri="{FF2B5EF4-FFF2-40B4-BE49-F238E27FC236}">
                <a16:creationId xmlns:a16="http://schemas.microsoft.com/office/drawing/2014/main" id="{604F04EC-4C4E-273E-2239-269EFB088C99}"/>
              </a:ext>
            </a:extLst>
          </p:cNvPr>
          <p:cNvSpPr txBox="1"/>
          <p:nvPr/>
        </p:nvSpPr>
        <p:spPr>
          <a:xfrm>
            <a:off x="1635574" y="5673635"/>
            <a:ext cx="9508675" cy="461665"/>
          </a:xfrm>
          <a:prstGeom prst="rect">
            <a:avLst/>
          </a:prstGeom>
          <a:noFill/>
        </p:spPr>
        <p:txBody>
          <a:bodyPr wrap="square" rtlCol="0">
            <a:spAutoFit/>
          </a:bodyPr>
          <a:lstStyle/>
          <a:p>
            <a:r>
              <a:rPr lang="sv-SE" sz="1200" dirty="0"/>
              <a:t>De färdiga metod- och processriktlinjerna finns att ladda ner från kommissionens sida:</a:t>
            </a:r>
          </a:p>
          <a:p>
            <a:r>
              <a:rPr lang="en-IE" sz="1200" dirty="0">
                <a:hlinkClick r:id="rId6"/>
              </a:rPr>
              <a:t>https://health.ec.europa.eu/health-technology-assessment_en</a:t>
            </a:r>
            <a:endParaRPr lang="en-IE" sz="1200" dirty="0"/>
          </a:p>
        </p:txBody>
      </p:sp>
      <p:pic>
        <p:nvPicPr>
          <p:cNvPr id="7" name="Bildobjekt 6" descr="En bild som visar text, skärmbild, Teckensnitt, design&#10;&#10;Automatiskt genererad beskrivning">
            <a:extLst>
              <a:ext uri="{FF2B5EF4-FFF2-40B4-BE49-F238E27FC236}">
                <a16:creationId xmlns:a16="http://schemas.microsoft.com/office/drawing/2014/main" id="{3ECFD344-ED34-A0C3-335B-B798BF32A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851" y="2205037"/>
            <a:ext cx="3400333" cy="2447925"/>
          </a:xfrm>
          <a:prstGeom prst="rect">
            <a:avLst/>
          </a:prstGeom>
        </p:spPr>
      </p:pic>
      <p:pic>
        <p:nvPicPr>
          <p:cNvPr id="11" name="Bild 10" descr="Hand som pekar åt höger, handens utsida med hel fyllning">
            <a:extLst>
              <a:ext uri="{FF2B5EF4-FFF2-40B4-BE49-F238E27FC236}">
                <a16:creationId xmlns:a16="http://schemas.microsoft.com/office/drawing/2014/main" id="{61F6B66E-C438-06C6-5883-BFF7D94564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5183" y="5513882"/>
            <a:ext cx="750392" cy="750392"/>
          </a:xfrm>
          <a:prstGeom prst="rect">
            <a:avLst/>
          </a:prstGeom>
        </p:spPr>
      </p:pic>
      <p:sp>
        <p:nvSpPr>
          <p:cNvPr id="3" name="Rektangel: rundade hörn 2">
            <a:extLst>
              <a:ext uri="{FF2B5EF4-FFF2-40B4-BE49-F238E27FC236}">
                <a16:creationId xmlns:a16="http://schemas.microsoft.com/office/drawing/2014/main" id="{3E66DC7A-D9BD-F405-9FE2-4EE45E74C5BB}"/>
              </a:ext>
            </a:extLst>
          </p:cNvPr>
          <p:cNvSpPr/>
          <p:nvPr/>
        </p:nvSpPr>
        <p:spPr>
          <a:xfrm>
            <a:off x="701917" y="2543172"/>
            <a:ext cx="2476500" cy="971553"/>
          </a:xfrm>
          <a:prstGeom prst="roundRect">
            <a:avLst>
              <a:gd name="adj" fmla="val 12255"/>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261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0E29BCE-DAF8-58B4-F6ED-8180F33E94C5}"/>
              </a:ext>
            </a:extLst>
          </p:cNvPr>
          <p:cNvGraphicFramePr>
            <a:graphicFrameLocks noChangeAspect="1"/>
          </p:cNvGraphicFramePr>
          <p:nvPr>
            <p:custDataLst>
              <p:tags r:id="rId1"/>
            </p:custDataLst>
            <p:extLst>
              <p:ext uri="{D42A27DB-BD31-4B8C-83A1-F6EECF244321}">
                <p14:modId xmlns:p14="http://schemas.microsoft.com/office/powerpoint/2010/main" val="4164406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5" name="think-cell data - do not delete" hidden="1">
                        <a:extLst>
                          <a:ext uri="{FF2B5EF4-FFF2-40B4-BE49-F238E27FC236}">
                            <a16:creationId xmlns:a16="http://schemas.microsoft.com/office/drawing/2014/main" id="{60E29BCE-DAF8-58B4-F6ED-8180F33E94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ktangel 3">
            <a:extLst>
              <a:ext uri="{FF2B5EF4-FFF2-40B4-BE49-F238E27FC236}">
                <a16:creationId xmlns:a16="http://schemas.microsoft.com/office/drawing/2014/main" id="{80EF8991-FF26-8007-292C-01D6790D682B}"/>
              </a:ext>
            </a:extLst>
          </p:cNvPr>
          <p:cNvSpPr/>
          <p:nvPr/>
        </p:nvSpPr>
        <p:spPr>
          <a:xfrm>
            <a:off x="8943975" y="3006261"/>
            <a:ext cx="3124201" cy="2471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ubrik 2">
            <a:extLst>
              <a:ext uri="{FF2B5EF4-FFF2-40B4-BE49-F238E27FC236}">
                <a16:creationId xmlns:a16="http://schemas.microsoft.com/office/drawing/2014/main" id="{059D3B09-5E47-5136-A5ED-ED2AB6B43D35}"/>
              </a:ext>
            </a:extLst>
          </p:cNvPr>
          <p:cNvSpPr>
            <a:spLocks noGrp="1"/>
          </p:cNvSpPr>
          <p:nvPr>
            <p:ph type="title"/>
          </p:nvPr>
        </p:nvSpPr>
        <p:spPr/>
        <p:txBody>
          <a:bodyPr vert="horz"/>
          <a:lstStyle/>
          <a:p>
            <a:r>
              <a:rPr lang="sv-SE"/>
              <a:t>Genomförandekommittén ansvarar för att ta fram genomförandeakterna</a:t>
            </a:r>
          </a:p>
        </p:txBody>
      </p:sp>
      <p:sp>
        <p:nvSpPr>
          <p:cNvPr id="8" name="Platshållare för innehåll 7">
            <a:extLst>
              <a:ext uri="{FF2B5EF4-FFF2-40B4-BE49-F238E27FC236}">
                <a16:creationId xmlns:a16="http://schemas.microsoft.com/office/drawing/2014/main" id="{89280DE7-9DA0-1543-F558-7D572B15CBAE}"/>
              </a:ext>
            </a:extLst>
          </p:cNvPr>
          <p:cNvSpPr>
            <a:spLocks noGrp="1"/>
          </p:cNvSpPr>
          <p:nvPr>
            <p:ph idx="1"/>
          </p:nvPr>
        </p:nvSpPr>
        <p:spPr>
          <a:xfrm>
            <a:off x="592667" y="1800174"/>
            <a:ext cx="8265584" cy="4311448"/>
          </a:xfrm>
        </p:spPr>
        <p:txBody>
          <a:bodyPr>
            <a:normAutofit/>
          </a:bodyPr>
          <a:lstStyle/>
          <a:p>
            <a:pPr>
              <a:lnSpc>
                <a:spcPct val="115000"/>
              </a:lnSpc>
              <a:spcBef>
                <a:spcPts val="0"/>
              </a:spcBef>
            </a:pPr>
            <a:r>
              <a:rPr lang="sv-SE" sz="1800" kern="100" dirty="0">
                <a:ea typeface="Aptos" panose="020B0004020202020204" pitchFamily="34" charset="0"/>
                <a:cs typeface="Arial" panose="020B0604020202020204" pitchFamily="34" charset="0"/>
              </a:rPr>
              <a:t>G</a:t>
            </a:r>
            <a:r>
              <a:rPr lang="sv-SE" sz="1800" kern="100" dirty="0">
                <a:effectLst/>
                <a:ea typeface="Aptos" panose="020B0004020202020204" pitchFamily="34" charset="0"/>
                <a:cs typeface="Arial" panose="020B0604020202020204" pitchFamily="34" charset="0"/>
              </a:rPr>
              <a:t>enomförandekommittén för HTA-förordningen bistår kommissionen vid framtagandet av genomförandeakterna</a:t>
            </a:r>
          </a:p>
          <a:p>
            <a:pPr lvl="1">
              <a:lnSpc>
                <a:spcPct val="115000"/>
              </a:lnSpc>
              <a:spcAft>
                <a:spcPts val="600"/>
              </a:spcAft>
            </a:pPr>
            <a:r>
              <a:rPr lang="sv-SE" sz="1400" kern="100" dirty="0">
                <a:cs typeface="Arial" panose="020B0604020202020204" pitchFamily="34" charset="0"/>
              </a:rPr>
              <a:t>I genomförandekommittén finns representanter från TLV och SBU.   </a:t>
            </a:r>
          </a:p>
          <a:p>
            <a:pPr>
              <a:lnSpc>
                <a:spcPct val="115000"/>
              </a:lnSpc>
              <a:spcBef>
                <a:spcPts val="0"/>
              </a:spcBef>
              <a:spcAft>
                <a:spcPts val="600"/>
              </a:spcAft>
            </a:pPr>
            <a:endParaRPr lang="sv-SE" sz="1800" kern="100" dirty="0">
              <a:cs typeface="Arial" panose="020B0604020202020204" pitchFamily="34" charset="0"/>
            </a:endParaRPr>
          </a:p>
          <a:p>
            <a:pPr>
              <a:lnSpc>
                <a:spcPct val="115000"/>
              </a:lnSpc>
              <a:spcBef>
                <a:spcPts val="0"/>
              </a:spcBef>
              <a:spcAft>
                <a:spcPts val="600"/>
              </a:spcAft>
            </a:pPr>
            <a:r>
              <a:rPr lang="sv-SE" sz="1800" kern="100" dirty="0">
                <a:cs typeface="Arial" panose="020B0604020202020204" pitchFamily="34" charset="0"/>
              </a:rPr>
              <a:t>Genomförandeakter antas av kommissionen och anger mer detaljerade bestämmelser för på vilket sätt som bindande EU-rättsakter ska genomföras  </a:t>
            </a:r>
          </a:p>
          <a:p>
            <a:pPr>
              <a:lnSpc>
                <a:spcPct val="115000"/>
              </a:lnSpc>
              <a:spcBef>
                <a:spcPts val="0"/>
              </a:spcBef>
              <a:spcAft>
                <a:spcPts val="600"/>
              </a:spcAft>
            </a:pPr>
            <a:r>
              <a:rPr lang="sv-SE" sz="1800" kern="100" dirty="0">
                <a:cs typeface="Arial" panose="020B0604020202020204" pitchFamily="34" charset="0"/>
              </a:rPr>
              <a:t>Sex genomförandeakter kommer tas fram löpande under 2024</a:t>
            </a:r>
          </a:p>
          <a:p>
            <a:pPr>
              <a:spcAft>
                <a:spcPts val="600"/>
              </a:spcAft>
            </a:pPr>
            <a:r>
              <a:rPr lang="sv-SE" sz="1800" dirty="0"/>
              <a:t>Tidplan för arbetet med akterna finns att ladda ner från kommissionens sida</a:t>
            </a:r>
            <a:endParaRPr lang="sv-SE" sz="1800" dirty="0">
              <a:solidFill>
                <a:schemeClr val="tx1"/>
              </a:solidFill>
            </a:endParaRPr>
          </a:p>
          <a:p>
            <a:pPr>
              <a:spcAft>
                <a:spcPts val="600"/>
              </a:spcAft>
            </a:pPr>
            <a:r>
              <a:rPr lang="sv-SE" sz="1800" dirty="0">
                <a:solidFill>
                  <a:schemeClr val="tx1"/>
                </a:solidFill>
              </a:rPr>
              <a:t>Akterna </a:t>
            </a:r>
            <a:r>
              <a:rPr lang="sv-SE" sz="1800" dirty="0">
                <a:solidFill>
                  <a:schemeClr val="tx1"/>
                </a:solidFill>
                <a:latin typeface="+mj-lt"/>
              </a:rPr>
              <a:t>publiceras på </a:t>
            </a:r>
            <a:r>
              <a:rPr lang="en-US" sz="1800" b="0" i="0" u="sng" strike="noStrike" dirty="0">
                <a:solidFill>
                  <a:srgbClr val="0563C1"/>
                </a:solidFill>
                <a:effectLst/>
                <a:latin typeface="+mj-lt"/>
                <a:hlinkClick r:id="rId5"/>
              </a:rPr>
              <a:t>Have your Say </a:t>
            </a:r>
            <a:r>
              <a:rPr lang="sv-SE" sz="1800" dirty="0">
                <a:solidFill>
                  <a:schemeClr val="tx1"/>
                </a:solidFill>
                <a:latin typeface="+mj-lt"/>
              </a:rPr>
              <a:t>för ”public feedback” under fyra veckor</a:t>
            </a:r>
            <a:endParaRPr lang="sv-SE" sz="1800" kern="100" dirty="0">
              <a:cs typeface="Arial" panose="020B0604020202020204" pitchFamily="34" charset="0"/>
            </a:endParaRPr>
          </a:p>
          <a:p>
            <a:pPr marL="0" indent="0">
              <a:lnSpc>
                <a:spcPct val="115000"/>
              </a:lnSpc>
              <a:spcAft>
                <a:spcPts val="600"/>
              </a:spcAft>
              <a:buNone/>
            </a:pPr>
            <a:endParaRPr lang="sv-SE" sz="1800" kern="100" dirty="0">
              <a:effectLst/>
              <a:ea typeface="Aptos" panose="020B0004020202020204" pitchFamily="34" charset="0"/>
              <a:cs typeface="Arial" panose="020B0604020202020204" pitchFamily="34" charset="0"/>
            </a:endParaRPr>
          </a:p>
          <a:p>
            <a:pPr>
              <a:spcAft>
                <a:spcPts val="600"/>
              </a:spcAft>
            </a:pPr>
            <a:endParaRPr lang="sv-SE" sz="1600" dirty="0"/>
          </a:p>
        </p:txBody>
      </p:sp>
      <p:sp>
        <p:nvSpPr>
          <p:cNvPr id="11" name="textruta 10">
            <a:extLst>
              <a:ext uri="{FF2B5EF4-FFF2-40B4-BE49-F238E27FC236}">
                <a16:creationId xmlns:a16="http://schemas.microsoft.com/office/drawing/2014/main" id="{5F75EEA1-49CA-313A-254E-DC3F38C31AB1}"/>
              </a:ext>
            </a:extLst>
          </p:cNvPr>
          <p:cNvSpPr txBox="1"/>
          <p:nvPr/>
        </p:nvSpPr>
        <p:spPr>
          <a:xfrm>
            <a:off x="1343058" y="5788818"/>
            <a:ext cx="10525092" cy="461665"/>
          </a:xfrm>
          <a:prstGeom prst="rect">
            <a:avLst/>
          </a:prstGeom>
          <a:noFill/>
        </p:spPr>
        <p:txBody>
          <a:bodyPr wrap="square" rtlCol="0">
            <a:spAutoFit/>
          </a:bodyPr>
          <a:lstStyle/>
          <a:p>
            <a:r>
              <a:rPr lang="sv-SE" sz="1200"/>
              <a:t>Tidplan för arbetet med akterna: </a:t>
            </a:r>
            <a:r>
              <a:rPr lang="en-US" sz="1200">
                <a:hlinkClick r:id="rId6"/>
              </a:rPr>
              <a:t>Rolling plan - Implementation of the Regulation on health technology assessment - European Commission (europa.eu)</a:t>
            </a:r>
            <a:endParaRPr lang="sv-SE" sz="1200"/>
          </a:p>
          <a:p>
            <a:endParaRPr lang="sv-SE" sz="1200"/>
          </a:p>
        </p:txBody>
      </p:sp>
      <p:pic>
        <p:nvPicPr>
          <p:cNvPr id="12" name="Bild 11" descr="Hand som pekar åt höger, handens utsida med hel fyllning">
            <a:extLst>
              <a:ext uri="{FF2B5EF4-FFF2-40B4-BE49-F238E27FC236}">
                <a16:creationId xmlns:a16="http://schemas.microsoft.com/office/drawing/2014/main" id="{C4E620A9-2B3A-5C62-5F43-8E0F673A05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66" y="5607150"/>
            <a:ext cx="750392" cy="750392"/>
          </a:xfrm>
          <a:prstGeom prst="rect">
            <a:avLst/>
          </a:prstGeom>
        </p:spPr>
      </p:pic>
      <p:sp>
        <p:nvSpPr>
          <p:cNvPr id="2" name="textruta 1">
            <a:extLst>
              <a:ext uri="{FF2B5EF4-FFF2-40B4-BE49-F238E27FC236}">
                <a16:creationId xmlns:a16="http://schemas.microsoft.com/office/drawing/2014/main" id="{0491EED5-F7D0-349F-58F3-CB90B371F8EB}"/>
              </a:ext>
            </a:extLst>
          </p:cNvPr>
          <p:cNvSpPr txBox="1"/>
          <p:nvPr/>
        </p:nvSpPr>
        <p:spPr>
          <a:xfrm>
            <a:off x="8858251" y="3123685"/>
            <a:ext cx="3124201" cy="2354491"/>
          </a:xfrm>
          <a:prstGeom prst="rect">
            <a:avLst/>
          </a:prstGeom>
          <a:noFill/>
        </p:spPr>
        <p:txBody>
          <a:bodyPr wrap="square" rtlCol="0">
            <a:spAutoFit/>
          </a:bodyPr>
          <a:lstStyle/>
          <a:p>
            <a:pPr marL="114300" lvl="1" fontAlgn="ctr">
              <a:spcBef>
                <a:spcPts val="0"/>
              </a:spcBef>
            </a:pPr>
            <a:r>
              <a:rPr lang="en-GB" sz="1050" b="1" i="0" dirty="0">
                <a:effectLst/>
              </a:rPr>
              <a:t>Genomförandeakter </a:t>
            </a:r>
            <a:r>
              <a:rPr lang="en-GB" sz="1050" b="1" i="0" dirty="0" err="1">
                <a:effectLst/>
              </a:rPr>
              <a:t>som</a:t>
            </a:r>
            <a:r>
              <a:rPr lang="en-GB" sz="1050" b="1" i="0" dirty="0">
                <a:effectLst/>
              </a:rPr>
              <a:t> ska </a:t>
            </a:r>
            <a:r>
              <a:rPr lang="en-GB" sz="1050" b="1" i="0" dirty="0" err="1">
                <a:effectLst/>
              </a:rPr>
              <a:t>tas</a:t>
            </a:r>
            <a:r>
              <a:rPr lang="en-GB" sz="1050" b="1" i="0" dirty="0">
                <a:effectLst/>
              </a:rPr>
              <a:t> </a:t>
            </a:r>
            <a:r>
              <a:rPr lang="en-GB" sz="1050" b="1" i="0" dirty="0" err="1">
                <a:effectLst/>
              </a:rPr>
              <a:t>fram</a:t>
            </a:r>
            <a:r>
              <a:rPr lang="en-GB" sz="1050" b="1" i="0" dirty="0">
                <a:effectLst/>
              </a:rPr>
              <a:t> (2024)</a:t>
            </a:r>
          </a:p>
          <a:p>
            <a:pPr lvl="1" indent="-342900" fontAlgn="ctr">
              <a:spcBef>
                <a:spcPts val="0"/>
              </a:spcBef>
              <a:buFont typeface="+mj-lt"/>
              <a:buAutoNum type="arabicPeriod"/>
            </a:pPr>
            <a:r>
              <a:rPr lang="en-GB" sz="1050" i="0" dirty="0">
                <a:effectLst/>
              </a:rPr>
              <a:t>Joint clinical assessments of medicinal products</a:t>
            </a:r>
          </a:p>
          <a:p>
            <a:pPr lvl="1" indent="-342900" fontAlgn="ctr">
              <a:spcBef>
                <a:spcPts val="0"/>
              </a:spcBef>
              <a:buFont typeface="+mj-lt"/>
              <a:buAutoNum type="arabicPeriod"/>
            </a:pPr>
            <a:r>
              <a:rPr lang="en-GB" sz="1050" i="0" dirty="0">
                <a:effectLst/>
              </a:rPr>
              <a:t>Cooperation by exchange of information with the European Medicines Agency (EMA)</a:t>
            </a:r>
            <a:endParaRPr lang="en-GB" sz="1050" i="0" dirty="0">
              <a:effectLst/>
              <a:cs typeface="Arial"/>
            </a:endParaRPr>
          </a:p>
          <a:p>
            <a:pPr lvl="1" indent="-342900" fontAlgn="ctr">
              <a:spcBef>
                <a:spcPts val="0"/>
              </a:spcBef>
              <a:buFont typeface="+mj-lt"/>
              <a:buAutoNum type="arabicPeriod"/>
            </a:pPr>
            <a:r>
              <a:rPr lang="en-GB" sz="1050" i="0" dirty="0">
                <a:effectLst/>
              </a:rPr>
              <a:t>Procedural rules for assessing and managing conflicts of interest</a:t>
            </a:r>
            <a:endParaRPr lang="en-GB" sz="1050" i="0" dirty="0">
              <a:effectLst/>
              <a:cs typeface="Arial"/>
            </a:endParaRPr>
          </a:p>
          <a:p>
            <a:pPr lvl="1" indent="-342900" fontAlgn="ctr">
              <a:spcBef>
                <a:spcPts val="0"/>
              </a:spcBef>
              <a:buFont typeface="+mj-lt"/>
              <a:buAutoNum type="arabicPeriod"/>
            </a:pPr>
            <a:r>
              <a:rPr lang="en-GB" sz="1050" i="0" dirty="0">
                <a:effectLst/>
              </a:rPr>
              <a:t>Joint scientific consultations on medicinal products</a:t>
            </a:r>
            <a:endParaRPr lang="en-GB" sz="1050" i="0" dirty="0">
              <a:effectLst/>
              <a:cs typeface="Arial"/>
            </a:endParaRPr>
          </a:p>
          <a:p>
            <a:pPr lvl="1" indent="-342900" fontAlgn="ctr">
              <a:spcBef>
                <a:spcPts val="0"/>
              </a:spcBef>
              <a:buFont typeface="+mj-lt"/>
              <a:buAutoNum type="arabicPeriod"/>
            </a:pPr>
            <a:r>
              <a:rPr lang="en-GB" sz="1050" i="0" dirty="0">
                <a:effectLst/>
              </a:rPr>
              <a:t>Joint clinical assessments of medical devices</a:t>
            </a:r>
            <a:endParaRPr lang="en-GB" sz="1050" i="0" dirty="0">
              <a:effectLst/>
              <a:cs typeface="Arial"/>
            </a:endParaRPr>
          </a:p>
          <a:p>
            <a:pPr lvl="1" indent="-342900" fontAlgn="ctr">
              <a:spcBef>
                <a:spcPts val="0"/>
              </a:spcBef>
              <a:buFont typeface="+mj-lt"/>
              <a:buAutoNum type="arabicPeriod"/>
            </a:pPr>
            <a:r>
              <a:rPr lang="en-GB" sz="1050" i="0" dirty="0">
                <a:effectLst/>
              </a:rPr>
              <a:t>Joint scientific consultations for medical devices</a:t>
            </a:r>
            <a:endParaRPr lang="sv-SE" sz="1050" kern="100" dirty="0">
              <a:cs typeface="Arial" panose="020B0604020202020204" pitchFamily="34" charset="0"/>
            </a:endParaRPr>
          </a:p>
        </p:txBody>
      </p:sp>
    </p:spTree>
    <p:extLst>
      <p:ext uri="{BB962C8B-B14F-4D97-AF65-F5344CB8AC3E}">
        <p14:creationId xmlns:p14="http://schemas.microsoft.com/office/powerpoint/2010/main" val="420992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DE965-F3D5-5252-6958-9EFEA1689A52}"/>
              </a:ext>
            </a:extLst>
          </p:cNvPr>
          <p:cNvSpPr>
            <a:spLocks noGrp="1"/>
          </p:cNvSpPr>
          <p:nvPr>
            <p:ph type="title"/>
          </p:nvPr>
        </p:nvSpPr>
        <p:spPr/>
        <p:txBody>
          <a:bodyPr/>
          <a:lstStyle/>
          <a:p>
            <a:r>
              <a:rPr lang="hu-HU" b="1"/>
              <a:t>HTA </a:t>
            </a:r>
            <a:r>
              <a:rPr lang="it-IT" b="1"/>
              <a:t>Europa </a:t>
            </a:r>
            <a:r>
              <a:rPr lang="hu-HU" b="1"/>
              <a:t>website</a:t>
            </a:r>
            <a:endParaRPr lang="en-IE" b="1"/>
          </a:p>
        </p:txBody>
      </p:sp>
      <p:sp>
        <p:nvSpPr>
          <p:cNvPr id="2" name="TextBox 1">
            <a:extLst>
              <a:ext uri="{FF2B5EF4-FFF2-40B4-BE49-F238E27FC236}">
                <a16:creationId xmlns:a16="http://schemas.microsoft.com/office/drawing/2014/main" id="{F9CEFD3F-4284-CEC2-342D-E1F8556ECBCE}"/>
              </a:ext>
            </a:extLst>
          </p:cNvPr>
          <p:cNvSpPr txBox="1"/>
          <p:nvPr/>
        </p:nvSpPr>
        <p:spPr>
          <a:xfrm>
            <a:off x="1886026" y="5518934"/>
            <a:ext cx="6494085" cy="369332"/>
          </a:xfrm>
          <a:prstGeom prst="rect">
            <a:avLst/>
          </a:prstGeom>
          <a:noFill/>
        </p:spPr>
        <p:txBody>
          <a:bodyPr wrap="none" rtlCol="0">
            <a:spAutoFit/>
          </a:bodyPr>
          <a:lstStyle/>
          <a:p>
            <a:r>
              <a:rPr lang="en-IE" dirty="0">
                <a:hlinkClick r:id="rId3"/>
              </a:rPr>
              <a:t>https://health.ec.europa.eu/health-technology-assessment_en</a:t>
            </a:r>
            <a:endParaRPr lang="en-IE" dirty="0"/>
          </a:p>
        </p:txBody>
      </p:sp>
      <p:pic>
        <p:nvPicPr>
          <p:cNvPr id="5" name="Picture 4">
            <a:extLst>
              <a:ext uri="{FF2B5EF4-FFF2-40B4-BE49-F238E27FC236}">
                <a16:creationId xmlns:a16="http://schemas.microsoft.com/office/drawing/2014/main" id="{72E3C4C3-547A-48C3-B248-AFCE07F2CD3A}"/>
              </a:ext>
            </a:extLst>
          </p:cNvPr>
          <p:cNvPicPr>
            <a:picLocks noChangeAspect="1"/>
          </p:cNvPicPr>
          <p:nvPr/>
        </p:nvPicPr>
        <p:blipFill>
          <a:blip r:embed="rId4"/>
          <a:stretch>
            <a:fillRect/>
          </a:stretch>
        </p:blipFill>
        <p:spPr>
          <a:xfrm>
            <a:off x="2020329" y="1339066"/>
            <a:ext cx="8151341" cy="3599124"/>
          </a:xfrm>
          <a:prstGeom prst="rect">
            <a:avLst/>
          </a:prstGeom>
        </p:spPr>
      </p:pic>
      <p:pic>
        <p:nvPicPr>
          <p:cNvPr id="4" name="Bild 3" descr="Hand som pekar åt höger, handens utsida med hel fyllning">
            <a:extLst>
              <a:ext uri="{FF2B5EF4-FFF2-40B4-BE49-F238E27FC236}">
                <a16:creationId xmlns:a16="http://schemas.microsoft.com/office/drawing/2014/main" id="{38972AA2-CD54-B6F3-12B8-D569104479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0722" y="5341858"/>
            <a:ext cx="750392" cy="750392"/>
          </a:xfrm>
          <a:prstGeom prst="rect">
            <a:avLst/>
          </a:prstGeom>
        </p:spPr>
      </p:pic>
    </p:spTree>
    <p:extLst>
      <p:ext uri="{BB962C8B-B14F-4D97-AF65-F5344CB8AC3E}">
        <p14:creationId xmlns:p14="http://schemas.microsoft.com/office/powerpoint/2010/main" val="375906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434C2-091B-BCBC-20CF-D9CA3535EEA5}"/>
              </a:ext>
            </a:extLst>
          </p:cNvPr>
          <p:cNvGraphicFramePr>
            <a:graphicFrameLocks noChangeAspect="1"/>
          </p:cNvGraphicFramePr>
          <p:nvPr>
            <p:custDataLst>
              <p:tags r:id="rId1"/>
            </p:custDataLst>
            <p:extLst>
              <p:ext uri="{D42A27DB-BD31-4B8C-83A1-F6EECF244321}">
                <p14:modId xmlns:p14="http://schemas.microsoft.com/office/powerpoint/2010/main" val="261653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22" imgH="623" progId="TCLayout.ActiveDocument.1">
                  <p:embed/>
                </p:oleObj>
              </mc:Choice>
              <mc:Fallback>
                <p:oleObj name="think-cell Slide" r:id="rId6" imgW="622" imgH="623" progId="TCLayout.ActiveDocument.1">
                  <p:embed/>
                  <p:pic>
                    <p:nvPicPr>
                      <p:cNvPr id="6" name="think-cell data - do not delete" hidden="1">
                        <a:extLst>
                          <a:ext uri="{FF2B5EF4-FFF2-40B4-BE49-F238E27FC236}">
                            <a16:creationId xmlns:a16="http://schemas.microsoft.com/office/drawing/2014/main" id="{4B8434C2-091B-BCBC-20CF-D9CA3535EE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1ADA8772-ABAE-0C92-7BC2-5247CE125E31}"/>
              </a:ext>
            </a:extLst>
          </p:cNvPr>
          <p:cNvSpPr>
            <a:spLocks noGrp="1"/>
          </p:cNvSpPr>
          <p:nvPr>
            <p:ph type="title"/>
          </p:nvPr>
        </p:nvSpPr>
        <p:spPr/>
        <p:txBody>
          <a:bodyPr vert="horz"/>
          <a:lstStyle/>
          <a:p>
            <a:fld id="{721D16D1-4BC4-4B59-A82B-4AF6D20814B1}" type="datetime'Agenda'">
              <a:rPr lang="sv-SE" altLang="en-US" smtClean="0">
                <a:effectLst/>
                <a:latin typeface="+mn-lt"/>
              </a:rPr>
              <a:pPr/>
              <a:t>Agenda</a:t>
            </a:fld>
            <a:endParaRPr lang="sv-SE">
              <a:latin typeface="+mn-lt"/>
            </a:endParaRPr>
          </a:p>
        </p:txBody>
      </p:sp>
      <p:sp>
        <p:nvSpPr>
          <p:cNvPr id="3" name="Platshållare för text 2">
            <a:hlinkClick r:id="rId8" action="ppaction://hlinksldjump"/>
            <a:extLst>
              <a:ext uri="{FF2B5EF4-FFF2-40B4-BE49-F238E27FC236}">
                <a16:creationId xmlns:a16="http://schemas.microsoft.com/office/drawing/2014/main" id="{E55EBB0C-A9C4-ECD3-EC19-549A8AA32DDA}"/>
              </a:ext>
            </a:extLst>
          </p:cNvPr>
          <p:cNvSpPr>
            <a:spLocks noGrp="1"/>
          </p:cNvSpPr>
          <p:nvPr>
            <p:custDataLst>
              <p:tags r:id="rId2"/>
            </p:custDataLst>
          </p:nvPr>
        </p:nvSpPr>
        <p:spPr bwMode="auto">
          <a:xfrm>
            <a:off x="592138" y="3368675"/>
            <a:ext cx="7162800" cy="457200"/>
          </a:xfrm>
          <a:prstGeom prst="rect">
            <a:avLst/>
          </a:prstGeom>
          <a:solidFill>
            <a:schemeClr val="bg2"/>
          </a:solidFill>
          <a:ln w="38100" cmpd="sng" algn="ctr">
            <a:solidFill>
              <a:schemeClr val="bg1"/>
            </a:solidFill>
          </a:ln>
          <a:effectLst/>
        </p:spPr>
        <p:txBody>
          <a:bodyPr vert="horz" wrap="none" lIns="92075" tIns="90488" rIns="0" bIns="92075"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a:effectLst/>
              </a:rPr>
              <a:t>Vad är HTA-förordningen och vad innebär den för oss i Sverige? </a:t>
            </a:r>
            <a:endParaRPr lang="sv-SE" sz="1800"/>
          </a:p>
        </p:txBody>
      </p:sp>
      <p:sp>
        <p:nvSpPr>
          <p:cNvPr id="4" name="Platshållare för text 2">
            <a:extLst>
              <a:ext uri="{FF2B5EF4-FFF2-40B4-BE49-F238E27FC236}">
                <a16:creationId xmlns:a16="http://schemas.microsoft.com/office/drawing/2014/main" id="{1711EB60-1E90-B5F3-3BBF-6A2C618B7DF1}"/>
              </a:ext>
            </a:extLst>
          </p:cNvPr>
          <p:cNvSpPr>
            <a:spLocks noGrp="1"/>
          </p:cNvSpPr>
          <p:nvPr>
            <p:custDataLst>
              <p:tags r:id="rId3"/>
            </p:custDataLst>
          </p:nvPr>
        </p:nvSpPr>
        <p:spPr bwMode="auto">
          <a:xfrm>
            <a:off x="592138" y="3825875"/>
            <a:ext cx="7162800" cy="457200"/>
          </a:xfrm>
          <a:prstGeom prst="rect">
            <a:avLst/>
          </a:prstGeom>
          <a:solidFill>
            <a:schemeClr val="accent1"/>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b="1" dirty="0">
                <a:solidFill>
                  <a:schemeClr val="bg1"/>
                </a:solidFill>
                <a:effectLst/>
              </a:rPr>
              <a:t>Utvärderingar av relativ klinisk effekt för läkemedel</a:t>
            </a:r>
            <a:endParaRPr lang="sv-SE" sz="1800" b="1" dirty="0">
              <a:solidFill>
                <a:schemeClr val="bg1"/>
              </a:solidFill>
            </a:endParaRPr>
          </a:p>
        </p:txBody>
      </p:sp>
      <p:sp>
        <p:nvSpPr>
          <p:cNvPr id="20" name="Platshållare för text 2">
            <a:hlinkClick r:id="rId9" action="ppaction://hlinksldjump"/>
            <a:extLst>
              <a:ext uri="{FF2B5EF4-FFF2-40B4-BE49-F238E27FC236}">
                <a16:creationId xmlns:a16="http://schemas.microsoft.com/office/drawing/2014/main" id="{A028681D-3523-9E1C-F374-39A5679A38D1}"/>
              </a:ext>
            </a:extLst>
          </p:cNvPr>
          <p:cNvSpPr>
            <a:spLocks noGrp="1"/>
          </p:cNvSpPr>
          <p:nvPr>
            <p:custDataLst>
              <p:tags r:id="rId4"/>
            </p:custDataLst>
          </p:nvPr>
        </p:nvSpPr>
        <p:spPr bwMode="auto">
          <a:xfrm>
            <a:off x="592138" y="4283075"/>
            <a:ext cx="7162800" cy="457200"/>
          </a:xfrm>
          <a:prstGeom prst="rect">
            <a:avLst/>
          </a:prstGeom>
          <a:solidFill>
            <a:schemeClr val="bg2"/>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a:effectLst/>
              </a:rPr>
              <a:t>TLV:s förberedelser inför implementering av förordningen</a:t>
            </a:r>
            <a:endParaRPr lang="sv-SE" sz="1800"/>
          </a:p>
        </p:txBody>
      </p:sp>
    </p:spTree>
    <p:extLst>
      <p:ext uri="{BB962C8B-B14F-4D97-AF65-F5344CB8AC3E}">
        <p14:creationId xmlns:p14="http://schemas.microsoft.com/office/powerpoint/2010/main" val="338259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8230697-14D3-0CBE-C6CF-3D5FD9C13ED5}"/>
              </a:ext>
            </a:extLst>
          </p:cNvPr>
          <p:cNvGraphicFramePr>
            <a:graphicFrameLocks noChangeAspect="1"/>
          </p:cNvGraphicFramePr>
          <p:nvPr>
            <p:custDataLst>
              <p:tags r:id="rId1"/>
            </p:custDataLst>
            <p:extLst>
              <p:ext uri="{D42A27DB-BD31-4B8C-83A1-F6EECF244321}">
                <p14:modId xmlns:p14="http://schemas.microsoft.com/office/powerpoint/2010/main" val="3102270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7" name="Objekt 6" hidden="1">
                        <a:extLst>
                          <a:ext uri="{FF2B5EF4-FFF2-40B4-BE49-F238E27FC236}">
                            <a16:creationId xmlns:a16="http://schemas.microsoft.com/office/drawing/2014/main" id="{A8230697-14D3-0CBE-C6CF-3D5FD9C13E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Rektangel 15">
            <a:extLst>
              <a:ext uri="{FF2B5EF4-FFF2-40B4-BE49-F238E27FC236}">
                <a16:creationId xmlns:a16="http://schemas.microsoft.com/office/drawing/2014/main" id="{876D9D42-E5B5-3857-21A2-64154A6ABC28}"/>
              </a:ext>
            </a:extLst>
          </p:cNvPr>
          <p:cNvSpPr/>
          <p:nvPr/>
        </p:nvSpPr>
        <p:spPr>
          <a:xfrm>
            <a:off x="-169507" y="3564980"/>
            <a:ext cx="12531013" cy="2335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03D11BD-5390-92E8-4FE5-946E18642504}"/>
              </a:ext>
            </a:extLst>
          </p:cNvPr>
          <p:cNvSpPr/>
          <p:nvPr/>
        </p:nvSpPr>
        <p:spPr>
          <a:xfrm>
            <a:off x="-169507" y="1992768"/>
            <a:ext cx="12531013" cy="1433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31179C5-4F1B-5CA2-DAD1-93A0046F271F}"/>
              </a:ext>
            </a:extLst>
          </p:cNvPr>
          <p:cNvSpPr>
            <a:spLocks noGrp="1"/>
          </p:cNvSpPr>
          <p:nvPr>
            <p:ph type="title"/>
          </p:nvPr>
        </p:nvSpPr>
        <p:spPr>
          <a:xfrm>
            <a:off x="592666" y="607517"/>
            <a:ext cx="11482448" cy="736600"/>
          </a:xfrm>
        </p:spPr>
        <p:txBody>
          <a:bodyPr vert="horz"/>
          <a:lstStyle/>
          <a:p>
            <a:r>
              <a:rPr lang="sv-SE"/>
              <a:t>I den regulatoriska processen utvärderas nytta kontra risk; JCA-rapporten omfattar utvärdering av relativ effekt </a:t>
            </a:r>
          </a:p>
        </p:txBody>
      </p:sp>
      <p:sp>
        <p:nvSpPr>
          <p:cNvPr id="3" name="Platshållare för innehåll 2">
            <a:extLst>
              <a:ext uri="{FF2B5EF4-FFF2-40B4-BE49-F238E27FC236}">
                <a16:creationId xmlns:a16="http://schemas.microsoft.com/office/drawing/2014/main" id="{B51DF313-C780-AB4B-5D41-436133C166E9}"/>
              </a:ext>
            </a:extLst>
          </p:cNvPr>
          <p:cNvSpPr>
            <a:spLocks noGrp="1"/>
          </p:cNvSpPr>
          <p:nvPr>
            <p:ph idx="1"/>
          </p:nvPr>
        </p:nvSpPr>
        <p:spPr>
          <a:xfrm>
            <a:off x="1481893" y="2273815"/>
            <a:ext cx="6774608" cy="4562475"/>
          </a:xfrm>
        </p:spPr>
        <p:txBody>
          <a:bodyPr vert="horz" lIns="0" tIns="0" rIns="0" bIns="0" rtlCol="0" anchor="t">
            <a:normAutofit/>
          </a:bodyPr>
          <a:lstStyle/>
          <a:p>
            <a:pPr marL="0" indent="0">
              <a:buNone/>
            </a:pPr>
            <a:r>
              <a:rPr lang="sv-SE" sz="1400" b="1" dirty="0"/>
              <a:t>EMA </a:t>
            </a:r>
            <a:r>
              <a:rPr lang="sv-SE" sz="1400" dirty="0"/>
              <a:t>utreder nytta (effekt) kontra risk (säkerhet) för regulatoriskt godkännande av nya läkemedel, baserat på resultat i </a:t>
            </a:r>
            <a:r>
              <a:rPr lang="sv-SE" sz="1400" dirty="0" err="1"/>
              <a:t>pivotala</a:t>
            </a:r>
            <a:r>
              <a:rPr lang="sv-SE" sz="1400" dirty="0"/>
              <a:t>/registreringsgrundande studier</a:t>
            </a:r>
          </a:p>
          <a:p>
            <a:pPr marL="0" indent="0">
              <a:buNone/>
            </a:pPr>
            <a:r>
              <a:rPr lang="sv-SE" sz="1400" b="1" dirty="0"/>
              <a:t>CHMP </a:t>
            </a:r>
            <a:r>
              <a:rPr lang="sv-SE" sz="1400" dirty="0"/>
              <a:t>utfärdar rekommendation om användning – EU-kommissionen beslutar om marknadsgodkännande.</a:t>
            </a:r>
          </a:p>
          <a:p>
            <a:pPr marL="0" indent="0">
              <a:buNone/>
            </a:pPr>
            <a:endParaRPr lang="sv-SE" sz="1400" dirty="0"/>
          </a:p>
          <a:p>
            <a:endParaRPr lang="sv-SE" sz="1400" dirty="0"/>
          </a:p>
          <a:p>
            <a:endParaRPr lang="sv-SE" sz="1400" dirty="0"/>
          </a:p>
          <a:p>
            <a:pPr marL="0" indent="0">
              <a:buNone/>
            </a:pPr>
            <a:r>
              <a:rPr lang="sv-SE" sz="1400" dirty="0"/>
              <a:t>Inom ramen för </a:t>
            </a:r>
            <a:r>
              <a:rPr lang="sv-SE" sz="1400" b="1" dirty="0"/>
              <a:t>HTA-förordningen </a:t>
            </a:r>
            <a:r>
              <a:rPr lang="sv-SE" sz="1400" dirty="0"/>
              <a:t>utvärderas nytta i form av relativ effekt baserat på den samlade evidensen utifrån kliniska studier baserat på en gemensam (europeisk) granskningsomfattning, PICO.</a:t>
            </a:r>
          </a:p>
          <a:p>
            <a:pPr marL="0" indent="0">
              <a:buNone/>
            </a:pPr>
            <a:endParaRPr lang="sv-SE" sz="1400" dirty="0"/>
          </a:p>
          <a:p>
            <a:pPr marL="0" indent="0">
              <a:buNone/>
            </a:pPr>
            <a:r>
              <a:rPr lang="sv-SE" sz="1400" b="1" dirty="0"/>
              <a:t>Nationell nivå</a:t>
            </a:r>
            <a:r>
              <a:rPr lang="sv-SE" sz="1400" dirty="0"/>
              <a:t>: utöver att utvärdera relativ effekt, tillämpar TLV hälsoekonomi och fattar beslut om pris och subvention</a:t>
            </a:r>
          </a:p>
        </p:txBody>
      </p:sp>
      <p:pic>
        <p:nvPicPr>
          <p:cNvPr id="8" name="Bild 7" descr="Rättvisans vågskålar kontur">
            <a:extLst>
              <a:ext uri="{FF2B5EF4-FFF2-40B4-BE49-F238E27FC236}">
                <a16:creationId xmlns:a16="http://schemas.microsoft.com/office/drawing/2014/main" id="{21AEB891-6826-1C5C-B925-CF2703D0EF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34956" y="2519971"/>
            <a:ext cx="754964" cy="845406"/>
          </a:xfrm>
          <a:prstGeom prst="rect">
            <a:avLst/>
          </a:prstGeom>
        </p:spPr>
      </p:pic>
      <p:sp>
        <p:nvSpPr>
          <p:cNvPr id="12" name="textruta 11">
            <a:extLst>
              <a:ext uri="{FF2B5EF4-FFF2-40B4-BE49-F238E27FC236}">
                <a16:creationId xmlns:a16="http://schemas.microsoft.com/office/drawing/2014/main" id="{8C57D79C-446D-8B68-5B2A-006D3D5CA11E}"/>
              </a:ext>
            </a:extLst>
          </p:cNvPr>
          <p:cNvSpPr txBox="1"/>
          <p:nvPr/>
        </p:nvSpPr>
        <p:spPr>
          <a:xfrm>
            <a:off x="9565502" y="2978313"/>
            <a:ext cx="513282" cy="261610"/>
          </a:xfrm>
          <a:prstGeom prst="rect">
            <a:avLst/>
          </a:prstGeom>
          <a:noFill/>
        </p:spPr>
        <p:txBody>
          <a:bodyPr wrap="none" rtlCol="0">
            <a:spAutoFit/>
          </a:bodyPr>
          <a:lstStyle/>
          <a:p>
            <a:r>
              <a:rPr lang="sv-SE" sz="1100" dirty="0"/>
              <a:t>Nytta</a:t>
            </a:r>
          </a:p>
        </p:txBody>
      </p:sp>
      <p:sp>
        <p:nvSpPr>
          <p:cNvPr id="13" name="textruta 12">
            <a:extLst>
              <a:ext uri="{FF2B5EF4-FFF2-40B4-BE49-F238E27FC236}">
                <a16:creationId xmlns:a16="http://schemas.microsoft.com/office/drawing/2014/main" id="{189A4DFF-66CC-7EA2-7204-0AA37B245139}"/>
              </a:ext>
            </a:extLst>
          </p:cNvPr>
          <p:cNvSpPr txBox="1"/>
          <p:nvPr/>
        </p:nvSpPr>
        <p:spPr>
          <a:xfrm>
            <a:off x="10710107" y="2978313"/>
            <a:ext cx="460382" cy="261610"/>
          </a:xfrm>
          <a:prstGeom prst="rect">
            <a:avLst/>
          </a:prstGeom>
          <a:noFill/>
        </p:spPr>
        <p:txBody>
          <a:bodyPr wrap="none" rtlCol="0">
            <a:spAutoFit/>
          </a:bodyPr>
          <a:lstStyle/>
          <a:p>
            <a:r>
              <a:rPr lang="sv-SE" sz="1100" dirty="0"/>
              <a:t>Risk</a:t>
            </a:r>
          </a:p>
        </p:txBody>
      </p:sp>
      <p:sp>
        <p:nvSpPr>
          <p:cNvPr id="14" name="textruta 13">
            <a:extLst>
              <a:ext uri="{FF2B5EF4-FFF2-40B4-BE49-F238E27FC236}">
                <a16:creationId xmlns:a16="http://schemas.microsoft.com/office/drawing/2014/main" id="{8085B5F4-9C63-8612-7683-FEE954AC2A53}"/>
              </a:ext>
            </a:extLst>
          </p:cNvPr>
          <p:cNvSpPr txBox="1"/>
          <p:nvPr/>
        </p:nvSpPr>
        <p:spPr>
          <a:xfrm>
            <a:off x="8706130" y="2263327"/>
            <a:ext cx="3123318" cy="307777"/>
          </a:xfrm>
          <a:prstGeom prst="rect">
            <a:avLst/>
          </a:prstGeom>
          <a:noFill/>
        </p:spPr>
        <p:txBody>
          <a:bodyPr wrap="square" rtlCol="0">
            <a:spAutoFit/>
          </a:bodyPr>
          <a:lstStyle/>
          <a:p>
            <a:r>
              <a:rPr lang="sv-SE" sz="1400" dirty="0"/>
              <a:t>Beslut om regulatoriskt godkännande</a:t>
            </a:r>
          </a:p>
        </p:txBody>
      </p:sp>
      <p:sp>
        <p:nvSpPr>
          <p:cNvPr id="15" name="textruta 14">
            <a:extLst>
              <a:ext uri="{FF2B5EF4-FFF2-40B4-BE49-F238E27FC236}">
                <a16:creationId xmlns:a16="http://schemas.microsoft.com/office/drawing/2014/main" id="{718B6ED8-985C-B840-ECEE-8A9B470FD2FA}"/>
              </a:ext>
            </a:extLst>
          </p:cNvPr>
          <p:cNvSpPr txBox="1"/>
          <p:nvPr/>
        </p:nvSpPr>
        <p:spPr>
          <a:xfrm>
            <a:off x="8819715" y="4821168"/>
            <a:ext cx="2896148" cy="738664"/>
          </a:xfrm>
          <a:prstGeom prst="rect">
            <a:avLst/>
          </a:prstGeom>
          <a:noFill/>
        </p:spPr>
        <p:txBody>
          <a:bodyPr wrap="square" rtlCol="0">
            <a:spAutoFit/>
          </a:bodyPr>
          <a:lstStyle/>
          <a:p>
            <a:r>
              <a:rPr lang="sv-SE" sz="1400" dirty="0"/>
              <a:t>Beslut om pris och subvention</a:t>
            </a:r>
            <a:endParaRPr lang="sv-SE" sz="1400" i="1" dirty="0"/>
          </a:p>
          <a:p>
            <a:r>
              <a:rPr lang="sv-SE" sz="1400" dirty="0"/>
              <a:t>Utförande av h</a:t>
            </a:r>
            <a:r>
              <a:rPr lang="sv-SE" sz="1400" dirty="0">
                <a:solidFill>
                  <a:srgbClr val="000000"/>
                </a:solidFill>
                <a:latin typeface="Arial" panose="020B0604020202020204" pitchFamily="34" charset="0"/>
              </a:rPr>
              <a:t>älsoekonomiska bedömningar av klinikläkemedel</a:t>
            </a:r>
            <a:endParaRPr lang="sv-SE" sz="1400" i="1" dirty="0"/>
          </a:p>
        </p:txBody>
      </p:sp>
      <p:pic>
        <p:nvPicPr>
          <p:cNvPr id="18" name="Bildobjekt 17">
            <a:extLst>
              <a:ext uri="{FF2B5EF4-FFF2-40B4-BE49-F238E27FC236}">
                <a16:creationId xmlns:a16="http://schemas.microsoft.com/office/drawing/2014/main" id="{700F04F2-2013-3DF0-EAD6-ED532D2F68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396" y="2294049"/>
            <a:ext cx="760520" cy="504000"/>
          </a:xfrm>
          <a:prstGeom prst="rect">
            <a:avLst/>
          </a:prstGeom>
        </p:spPr>
      </p:pic>
      <p:pic>
        <p:nvPicPr>
          <p:cNvPr id="20" name="Bildobjekt 19">
            <a:extLst>
              <a:ext uri="{FF2B5EF4-FFF2-40B4-BE49-F238E27FC236}">
                <a16:creationId xmlns:a16="http://schemas.microsoft.com/office/drawing/2014/main" id="{85B4C10F-E6F7-FB6A-5459-1A79D2936A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027" y="3938317"/>
            <a:ext cx="760520" cy="504000"/>
          </a:xfrm>
          <a:prstGeom prst="rect">
            <a:avLst/>
          </a:prstGeom>
        </p:spPr>
      </p:pic>
      <p:sp>
        <p:nvSpPr>
          <p:cNvPr id="6" name="textruta 5">
            <a:extLst>
              <a:ext uri="{FF2B5EF4-FFF2-40B4-BE49-F238E27FC236}">
                <a16:creationId xmlns:a16="http://schemas.microsoft.com/office/drawing/2014/main" id="{254A797B-FFF9-7AA6-8D7D-E7BC82B620DD}"/>
              </a:ext>
            </a:extLst>
          </p:cNvPr>
          <p:cNvSpPr txBox="1"/>
          <p:nvPr/>
        </p:nvSpPr>
        <p:spPr>
          <a:xfrm>
            <a:off x="8732268" y="3898483"/>
            <a:ext cx="3195214" cy="523220"/>
          </a:xfrm>
          <a:prstGeom prst="rect">
            <a:avLst/>
          </a:prstGeom>
          <a:noFill/>
        </p:spPr>
        <p:txBody>
          <a:bodyPr wrap="square" rtlCol="0">
            <a:spAutoFit/>
          </a:bodyPr>
          <a:lstStyle/>
          <a:p>
            <a:r>
              <a:rPr lang="sv-SE" sz="1400" dirty="0"/>
              <a:t>Utvärderingsrapport om relativ effekt utifrån PICO</a:t>
            </a:r>
          </a:p>
        </p:txBody>
      </p:sp>
      <p:sp>
        <p:nvSpPr>
          <p:cNvPr id="17" name="Likbent triangel 16">
            <a:extLst>
              <a:ext uri="{FF2B5EF4-FFF2-40B4-BE49-F238E27FC236}">
                <a16:creationId xmlns:a16="http://schemas.microsoft.com/office/drawing/2014/main" id="{CC32B127-882B-632A-4D3D-E483605BCFD5}"/>
              </a:ext>
            </a:extLst>
          </p:cNvPr>
          <p:cNvSpPr/>
          <p:nvPr/>
        </p:nvSpPr>
        <p:spPr>
          <a:xfrm rot="5400000">
            <a:off x="8084737" y="4009639"/>
            <a:ext cx="928852" cy="3424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Likbent triangel 18">
            <a:extLst>
              <a:ext uri="{FF2B5EF4-FFF2-40B4-BE49-F238E27FC236}">
                <a16:creationId xmlns:a16="http://schemas.microsoft.com/office/drawing/2014/main" id="{98C56DA0-AC46-B8CB-1ED2-F0242AB9FE60}"/>
              </a:ext>
            </a:extLst>
          </p:cNvPr>
          <p:cNvSpPr/>
          <p:nvPr/>
        </p:nvSpPr>
        <p:spPr>
          <a:xfrm rot="5400000">
            <a:off x="8074859" y="5076928"/>
            <a:ext cx="928852" cy="3424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Likbent triangel 20">
            <a:extLst>
              <a:ext uri="{FF2B5EF4-FFF2-40B4-BE49-F238E27FC236}">
                <a16:creationId xmlns:a16="http://schemas.microsoft.com/office/drawing/2014/main" id="{3B13371C-2FDC-B2E4-B723-27A2339A7FBD}"/>
              </a:ext>
            </a:extLst>
          </p:cNvPr>
          <p:cNvSpPr/>
          <p:nvPr/>
        </p:nvSpPr>
        <p:spPr>
          <a:xfrm rot="5400000">
            <a:off x="7942282" y="2581706"/>
            <a:ext cx="1224914" cy="3424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91596BD6-00A6-FE3B-91F0-4BE4651BF3F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99108" y="4919302"/>
            <a:ext cx="936000" cy="504000"/>
          </a:xfrm>
          <a:prstGeom prst="rect">
            <a:avLst/>
          </a:prstGeom>
        </p:spPr>
      </p:pic>
      <p:sp>
        <p:nvSpPr>
          <p:cNvPr id="28" name="Pratbubbla: rektangel 27">
            <a:extLst>
              <a:ext uri="{FF2B5EF4-FFF2-40B4-BE49-F238E27FC236}">
                <a16:creationId xmlns:a16="http://schemas.microsoft.com/office/drawing/2014/main" id="{E4685AC0-74BA-0330-6BDA-6ACFEDA57D9E}"/>
              </a:ext>
            </a:extLst>
          </p:cNvPr>
          <p:cNvSpPr/>
          <p:nvPr/>
        </p:nvSpPr>
        <p:spPr>
          <a:xfrm>
            <a:off x="592667" y="6020310"/>
            <a:ext cx="8503708" cy="547405"/>
          </a:xfrm>
          <a:prstGeom prst="wedgeRectCallout">
            <a:avLst>
              <a:gd name="adj1" fmla="val 47527"/>
              <a:gd name="adj2" fmla="val 7642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t>De delar som omfattas av de gemensamma kliniska granskningarna är en begränsad del av det utredningsarbete som behövs för att TLV ska kunna fatta beslut om nya läkemedel inom förmånerna </a:t>
            </a:r>
          </a:p>
        </p:txBody>
      </p:sp>
      <p:sp>
        <p:nvSpPr>
          <p:cNvPr id="4" name="textruta 3">
            <a:extLst>
              <a:ext uri="{FF2B5EF4-FFF2-40B4-BE49-F238E27FC236}">
                <a16:creationId xmlns:a16="http://schemas.microsoft.com/office/drawing/2014/main" id="{CB0680F4-9C26-1866-F3C2-FEAB863D5875}"/>
              </a:ext>
            </a:extLst>
          </p:cNvPr>
          <p:cNvSpPr txBox="1"/>
          <p:nvPr/>
        </p:nvSpPr>
        <p:spPr>
          <a:xfrm>
            <a:off x="520027" y="1667500"/>
            <a:ext cx="11309421" cy="307777"/>
          </a:xfrm>
          <a:prstGeom prst="rect">
            <a:avLst/>
          </a:prstGeom>
          <a:noFill/>
        </p:spPr>
        <p:txBody>
          <a:bodyPr wrap="square" rtlCol="0">
            <a:spAutoFit/>
          </a:bodyPr>
          <a:lstStyle/>
          <a:p>
            <a:r>
              <a:rPr lang="sv-SE" sz="1400" i="1" dirty="0"/>
              <a:t>Nedanstående gäller för läkemedel; en motsvarande process kommer att bli aktuell för medicintekniska produkter</a:t>
            </a:r>
          </a:p>
        </p:txBody>
      </p:sp>
    </p:spTree>
    <p:extLst>
      <p:ext uri="{BB962C8B-B14F-4D97-AF65-F5344CB8AC3E}">
        <p14:creationId xmlns:p14="http://schemas.microsoft.com/office/powerpoint/2010/main" val="77895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2915B074-D809-3DC8-8758-64B0E498B436}"/>
              </a:ext>
            </a:extLst>
          </p:cNvPr>
          <p:cNvGraphicFramePr>
            <a:graphicFrameLocks noChangeAspect="1"/>
          </p:cNvGraphicFramePr>
          <p:nvPr>
            <p:custDataLst>
              <p:tags r:id="rId1"/>
            </p:custDataLst>
            <p:extLst>
              <p:ext uri="{D42A27DB-BD31-4B8C-83A1-F6EECF244321}">
                <p14:modId xmlns:p14="http://schemas.microsoft.com/office/powerpoint/2010/main" val="114641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25" name="Objekt 24" hidden="1">
                        <a:extLst>
                          <a:ext uri="{FF2B5EF4-FFF2-40B4-BE49-F238E27FC236}">
                            <a16:creationId xmlns:a16="http://schemas.microsoft.com/office/drawing/2014/main" id="{2915B074-D809-3DC8-8758-64B0E498B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ubrik 3">
            <a:extLst>
              <a:ext uri="{FF2B5EF4-FFF2-40B4-BE49-F238E27FC236}">
                <a16:creationId xmlns:a16="http://schemas.microsoft.com/office/drawing/2014/main" id="{C351F361-20FC-04D2-4D1E-43DF5DEF1928}"/>
              </a:ext>
            </a:extLst>
          </p:cNvPr>
          <p:cNvSpPr>
            <a:spLocks noGrp="1"/>
          </p:cNvSpPr>
          <p:nvPr>
            <p:ph type="title"/>
          </p:nvPr>
        </p:nvSpPr>
        <p:spPr>
          <a:xfrm>
            <a:off x="592613" y="607517"/>
            <a:ext cx="11004551" cy="736600"/>
          </a:xfrm>
        </p:spPr>
        <p:txBody>
          <a:bodyPr vert="horz"/>
          <a:lstStyle/>
          <a:p>
            <a:r>
              <a:rPr lang="sv-SE" sz="3400"/>
              <a:t>JCA-arbetet kommer genomföras parallellt med EMA:s utredning</a:t>
            </a:r>
          </a:p>
        </p:txBody>
      </p:sp>
      <p:sp>
        <p:nvSpPr>
          <p:cNvPr id="15" name="Pil: höger 14">
            <a:extLst>
              <a:ext uri="{FF2B5EF4-FFF2-40B4-BE49-F238E27FC236}">
                <a16:creationId xmlns:a16="http://schemas.microsoft.com/office/drawing/2014/main" id="{B25EAF12-0D99-0E47-13E2-081C3238F091}"/>
              </a:ext>
            </a:extLst>
          </p:cNvPr>
          <p:cNvSpPr/>
          <p:nvPr/>
        </p:nvSpPr>
        <p:spPr>
          <a:xfrm>
            <a:off x="592666" y="2531526"/>
            <a:ext cx="8353981" cy="728078"/>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tx1"/>
                </a:solidFill>
              </a:rPr>
              <a:t>Joint </a:t>
            </a:r>
            <a:r>
              <a:rPr lang="sv-SE" sz="1400" b="1" err="1">
                <a:solidFill>
                  <a:schemeClr val="tx1"/>
                </a:solidFill>
              </a:rPr>
              <a:t>clinical</a:t>
            </a:r>
            <a:r>
              <a:rPr lang="sv-SE" sz="1400" b="1">
                <a:solidFill>
                  <a:schemeClr val="tx1"/>
                </a:solidFill>
              </a:rPr>
              <a:t> </a:t>
            </a:r>
            <a:r>
              <a:rPr lang="sv-SE" sz="1400" b="1" err="1">
                <a:solidFill>
                  <a:schemeClr val="tx1"/>
                </a:solidFill>
              </a:rPr>
              <a:t>assessment</a:t>
            </a:r>
            <a:r>
              <a:rPr lang="sv-SE" sz="1400" b="1">
                <a:solidFill>
                  <a:schemeClr val="tx1"/>
                </a:solidFill>
              </a:rPr>
              <a:t> (JCA)</a:t>
            </a:r>
          </a:p>
        </p:txBody>
      </p:sp>
      <p:sp>
        <p:nvSpPr>
          <p:cNvPr id="17" name="textruta 16">
            <a:extLst>
              <a:ext uri="{FF2B5EF4-FFF2-40B4-BE49-F238E27FC236}">
                <a16:creationId xmlns:a16="http://schemas.microsoft.com/office/drawing/2014/main" id="{847BFCD2-5CDE-940D-6BF4-69BAEAC665A7}"/>
              </a:ext>
            </a:extLst>
          </p:cNvPr>
          <p:cNvSpPr txBox="1"/>
          <p:nvPr/>
        </p:nvSpPr>
        <p:spPr>
          <a:xfrm>
            <a:off x="497778" y="3442884"/>
            <a:ext cx="3597972" cy="523220"/>
          </a:xfrm>
          <a:prstGeom prst="rect">
            <a:avLst/>
          </a:prstGeom>
          <a:noFill/>
        </p:spPr>
        <p:txBody>
          <a:bodyPr wrap="square" rtlCol="0">
            <a:spAutoFit/>
          </a:bodyPr>
          <a:lstStyle/>
          <a:p>
            <a:r>
              <a:rPr lang="sv-SE" sz="1400" dirty="0"/>
              <a:t>Medlemsstaterna enas om en gemensam </a:t>
            </a:r>
            <a:r>
              <a:rPr lang="sv-SE" sz="1400" b="1" dirty="0"/>
              <a:t>granskningsomfattning</a:t>
            </a:r>
            <a:r>
              <a:rPr lang="sv-SE" sz="1400" dirty="0"/>
              <a:t> (PICO)</a:t>
            </a:r>
          </a:p>
        </p:txBody>
      </p:sp>
      <p:sp>
        <p:nvSpPr>
          <p:cNvPr id="19" name="textruta 18">
            <a:extLst>
              <a:ext uri="{FF2B5EF4-FFF2-40B4-BE49-F238E27FC236}">
                <a16:creationId xmlns:a16="http://schemas.microsoft.com/office/drawing/2014/main" id="{B12F96D4-B123-6283-CEDC-06DB6E85FBEC}"/>
              </a:ext>
            </a:extLst>
          </p:cNvPr>
          <p:cNvSpPr txBox="1"/>
          <p:nvPr/>
        </p:nvSpPr>
        <p:spPr>
          <a:xfrm>
            <a:off x="7985216" y="3467030"/>
            <a:ext cx="2435134" cy="954107"/>
          </a:xfrm>
          <a:prstGeom prst="rect">
            <a:avLst/>
          </a:prstGeom>
          <a:noFill/>
        </p:spPr>
        <p:txBody>
          <a:bodyPr wrap="square" rtlCol="0">
            <a:spAutoFit/>
          </a:bodyPr>
          <a:lstStyle/>
          <a:p>
            <a:r>
              <a:rPr lang="sv-SE" sz="1400" b="1"/>
              <a:t>Rapporten klar </a:t>
            </a:r>
            <a:r>
              <a:rPr lang="sv-SE" sz="1400"/>
              <a:t>senast </a:t>
            </a:r>
            <a:r>
              <a:rPr lang="sv-SE" sz="1400" b="1"/>
              <a:t>30 dagar </a:t>
            </a:r>
            <a:r>
              <a:rPr lang="sv-SE" sz="1400"/>
              <a:t>efter EC*:s godkännande</a:t>
            </a:r>
          </a:p>
          <a:p>
            <a:endParaRPr lang="sv-SE" sz="1400"/>
          </a:p>
        </p:txBody>
      </p:sp>
      <p:sp>
        <p:nvSpPr>
          <p:cNvPr id="22" name="textruta 21">
            <a:extLst>
              <a:ext uri="{FF2B5EF4-FFF2-40B4-BE49-F238E27FC236}">
                <a16:creationId xmlns:a16="http://schemas.microsoft.com/office/drawing/2014/main" id="{9B08521C-C16B-6E8E-E932-6BE35D01846B}"/>
              </a:ext>
            </a:extLst>
          </p:cNvPr>
          <p:cNvSpPr txBox="1"/>
          <p:nvPr/>
        </p:nvSpPr>
        <p:spPr>
          <a:xfrm>
            <a:off x="4769656" y="5467334"/>
            <a:ext cx="5085337" cy="523220"/>
          </a:xfrm>
          <a:prstGeom prst="rect">
            <a:avLst/>
          </a:prstGeom>
          <a:noFill/>
        </p:spPr>
        <p:txBody>
          <a:bodyPr wrap="square">
            <a:spAutoFit/>
          </a:bodyPr>
          <a:lstStyle/>
          <a:p>
            <a:r>
              <a:rPr lang="sv-SE" sz="1400"/>
              <a:t>Assessor teamet utreder produktens </a:t>
            </a:r>
            <a:r>
              <a:rPr lang="sv-SE" sz="1400" b="1"/>
              <a:t>relativa effekt </a:t>
            </a:r>
            <a:r>
              <a:rPr lang="sv-SE" sz="1400"/>
              <a:t>(jämförelsealternativ enligt PICO) och </a:t>
            </a:r>
            <a:r>
              <a:rPr lang="sv-SE" sz="1400" b="1"/>
              <a:t>skriver rapport</a:t>
            </a:r>
          </a:p>
        </p:txBody>
      </p:sp>
      <p:sp>
        <p:nvSpPr>
          <p:cNvPr id="23" name="textruta 22">
            <a:extLst>
              <a:ext uri="{FF2B5EF4-FFF2-40B4-BE49-F238E27FC236}">
                <a16:creationId xmlns:a16="http://schemas.microsoft.com/office/drawing/2014/main" id="{FA29FD12-4626-55A8-89B4-BA50C3E412EE}"/>
              </a:ext>
            </a:extLst>
          </p:cNvPr>
          <p:cNvSpPr txBox="1"/>
          <p:nvPr/>
        </p:nvSpPr>
        <p:spPr>
          <a:xfrm>
            <a:off x="4777127" y="3442884"/>
            <a:ext cx="2928598" cy="954107"/>
          </a:xfrm>
          <a:prstGeom prst="rect">
            <a:avLst/>
          </a:prstGeom>
          <a:noFill/>
        </p:spPr>
        <p:txBody>
          <a:bodyPr wrap="square" rtlCol="0">
            <a:spAutoFit/>
          </a:bodyPr>
          <a:lstStyle/>
          <a:p>
            <a:r>
              <a:rPr lang="sv-SE" sz="1400"/>
              <a:t>Senast </a:t>
            </a:r>
            <a:r>
              <a:rPr lang="sv-SE" sz="1400" b="1"/>
              <a:t>45 dagar </a:t>
            </a:r>
            <a:r>
              <a:rPr lang="sv-SE" sz="1400"/>
              <a:t>före positive opinion (från CHMP):</a:t>
            </a:r>
          </a:p>
          <a:p>
            <a:r>
              <a:rPr lang="sv-SE" sz="1400"/>
              <a:t>Inlämning av </a:t>
            </a:r>
            <a:r>
              <a:rPr lang="sv-SE" sz="1400" b="1"/>
              <a:t>dokumentation/ dossier</a:t>
            </a:r>
            <a:r>
              <a:rPr lang="sv-SE" sz="1400"/>
              <a:t> av </a:t>
            </a:r>
            <a:r>
              <a:rPr lang="sv-SE" sz="1400" b="1"/>
              <a:t>företaget</a:t>
            </a:r>
            <a:endParaRPr lang="sv-SE" sz="1400"/>
          </a:p>
        </p:txBody>
      </p:sp>
      <p:cxnSp>
        <p:nvCxnSpPr>
          <p:cNvPr id="27" name="Rak pilkoppling 26">
            <a:extLst>
              <a:ext uri="{FF2B5EF4-FFF2-40B4-BE49-F238E27FC236}">
                <a16:creationId xmlns:a16="http://schemas.microsoft.com/office/drawing/2014/main" id="{DD9EF6C9-9774-CC4E-4773-1723A8E2BC48}"/>
              </a:ext>
            </a:extLst>
          </p:cNvPr>
          <p:cNvCxnSpPr>
            <a:cxnSpLocks/>
          </p:cNvCxnSpPr>
          <p:nvPr/>
        </p:nvCxnSpPr>
        <p:spPr>
          <a:xfrm flipV="1">
            <a:off x="1820551" y="3105204"/>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5024EC52-692C-379D-0C58-575AA6C6B75B}"/>
              </a:ext>
            </a:extLst>
          </p:cNvPr>
          <p:cNvCxnSpPr>
            <a:cxnSpLocks/>
          </p:cNvCxnSpPr>
          <p:nvPr/>
        </p:nvCxnSpPr>
        <p:spPr>
          <a:xfrm flipV="1">
            <a:off x="8945150" y="3105204"/>
            <a:ext cx="0" cy="39999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02ED5204-1C8C-172F-2AB3-8AB7DD0D7F4F}"/>
              </a:ext>
            </a:extLst>
          </p:cNvPr>
          <p:cNvCxnSpPr>
            <a:cxnSpLocks/>
          </p:cNvCxnSpPr>
          <p:nvPr/>
        </p:nvCxnSpPr>
        <p:spPr>
          <a:xfrm flipV="1">
            <a:off x="6094889" y="3123304"/>
            <a:ext cx="52" cy="36256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Vänster klammerparentes 30">
            <a:extLst>
              <a:ext uri="{FF2B5EF4-FFF2-40B4-BE49-F238E27FC236}">
                <a16:creationId xmlns:a16="http://schemas.microsoft.com/office/drawing/2014/main" id="{0C2627EA-314C-86F4-F147-86DC670B7E2A}"/>
              </a:ext>
            </a:extLst>
          </p:cNvPr>
          <p:cNvSpPr/>
          <p:nvPr/>
        </p:nvSpPr>
        <p:spPr>
          <a:xfrm rot="16200000">
            <a:off x="6726882" y="2625274"/>
            <a:ext cx="429265" cy="4328771"/>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3" name="textruta 32">
            <a:extLst>
              <a:ext uri="{FF2B5EF4-FFF2-40B4-BE49-F238E27FC236}">
                <a16:creationId xmlns:a16="http://schemas.microsoft.com/office/drawing/2014/main" id="{6E3F9784-B60B-634F-2DA0-84EAEC9EEC87}"/>
              </a:ext>
            </a:extLst>
          </p:cNvPr>
          <p:cNvSpPr txBox="1"/>
          <p:nvPr/>
        </p:nvSpPr>
        <p:spPr>
          <a:xfrm>
            <a:off x="5587678" y="5064416"/>
            <a:ext cx="2760051" cy="307777"/>
          </a:xfrm>
          <a:prstGeom prst="rect">
            <a:avLst/>
          </a:prstGeom>
          <a:noFill/>
        </p:spPr>
        <p:txBody>
          <a:bodyPr wrap="none" rtlCol="0">
            <a:spAutoFit/>
          </a:bodyPr>
          <a:lstStyle/>
          <a:p>
            <a:r>
              <a:rPr lang="sv-SE" sz="1400"/>
              <a:t>Total utredningstid ca </a:t>
            </a:r>
            <a:r>
              <a:rPr lang="sv-SE" sz="1400" b="1"/>
              <a:t>100 dagar</a:t>
            </a:r>
            <a:endParaRPr lang="sv-SE" sz="1400"/>
          </a:p>
        </p:txBody>
      </p:sp>
      <p:graphicFrame>
        <p:nvGraphicFramePr>
          <p:cNvPr id="21" name="Tabell 4">
            <a:extLst>
              <a:ext uri="{FF2B5EF4-FFF2-40B4-BE49-F238E27FC236}">
                <a16:creationId xmlns:a16="http://schemas.microsoft.com/office/drawing/2014/main" id="{DE8DA533-7F08-6F1D-FF37-556B067B7847}"/>
              </a:ext>
            </a:extLst>
          </p:cNvPr>
          <p:cNvGraphicFramePr>
            <a:graphicFrameLocks noGrp="1"/>
          </p:cNvGraphicFramePr>
          <p:nvPr>
            <p:extLst>
              <p:ext uri="{D42A27DB-BD31-4B8C-83A1-F6EECF244321}">
                <p14:modId xmlns:p14="http://schemas.microsoft.com/office/powerpoint/2010/main" val="3358240799"/>
              </p:ext>
            </p:extLst>
          </p:nvPr>
        </p:nvGraphicFramePr>
        <p:xfrm>
          <a:off x="497778" y="4460035"/>
          <a:ext cx="4097207" cy="2042160"/>
        </p:xfrm>
        <a:graphic>
          <a:graphicData uri="http://schemas.openxmlformats.org/drawingml/2006/table">
            <a:tbl>
              <a:tblPr firstRow="1" bandRow="1">
                <a:tableStyleId>{5940675A-B579-460E-94D1-54222C63F5DA}</a:tableStyleId>
              </a:tblPr>
              <a:tblGrid>
                <a:gridCol w="224207">
                  <a:extLst>
                    <a:ext uri="{9D8B030D-6E8A-4147-A177-3AD203B41FA5}">
                      <a16:colId xmlns:a16="http://schemas.microsoft.com/office/drawing/2014/main" val="3986980183"/>
                    </a:ext>
                  </a:extLst>
                </a:gridCol>
                <a:gridCol w="1101686">
                  <a:extLst>
                    <a:ext uri="{9D8B030D-6E8A-4147-A177-3AD203B41FA5}">
                      <a16:colId xmlns:a16="http://schemas.microsoft.com/office/drawing/2014/main" val="3097196975"/>
                    </a:ext>
                  </a:extLst>
                </a:gridCol>
                <a:gridCol w="2771314">
                  <a:extLst>
                    <a:ext uri="{9D8B030D-6E8A-4147-A177-3AD203B41FA5}">
                      <a16:colId xmlns:a16="http://schemas.microsoft.com/office/drawing/2014/main" val="4127465068"/>
                    </a:ext>
                  </a:extLst>
                </a:gridCol>
              </a:tblGrid>
              <a:tr h="179707">
                <a:tc>
                  <a:txBody>
                    <a:bodyPr/>
                    <a:lstStyle/>
                    <a:p>
                      <a:r>
                        <a:rPr lang="sv-SE" sz="1100" b="1">
                          <a:solidFill>
                            <a:schemeClr val="bg1"/>
                          </a:solidFill>
                        </a:rPr>
                        <a:t>P</a:t>
                      </a:r>
                    </a:p>
                  </a:txBody>
                  <a:tcPr>
                    <a:solidFill>
                      <a:schemeClr val="accent1"/>
                    </a:solidFill>
                  </a:tcPr>
                </a:tc>
                <a:tc>
                  <a:txBody>
                    <a:bodyPr/>
                    <a:lstStyle/>
                    <a:p>
                      <a:r>
                        <a:rPr lang="sv-SE" sz="1100" b="1"/>
                        <a:t>Population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Aktuell patientgrupp</a:t>
                      </a:r>
                    </a:p>
                    <a:p>
                      <a:r>
                        <a:rPr lang="sv-SE" sz="1100"/>
                        <a:t>Definieras vanligtvis av den godkända indikationstexten</a:t>
                      </a:r>
                    </a:p>
                  </a:txBody>
                  <a:tcPr>
                    <a:solidFill>
                      <a:schemeClr val="bg1"/>
                    </a:solidFill>
                  </a:tcPr>
                </a:tc>
                <a:extLst>
                  <a:ext uri="{0D108BD9-81ED-4DB2-BD59-A6C34878D82A}">
                    <a16:rowId xmlns:a16="http://schemas.microsoft.com/office/drawing/2014/main" val="279609768"/>
                  </a:ext>
                </a:extLst>
              </a:tr>
              <a:tr h="179707">
                <a:tc>
                  <a:txBody>
                    <a:bodyPr/>
                    <a:lstStyle/>
                    <a:p>
                      <a:r>
                        <a:rPr lang="sv-SE" sz="1100" b="1">
                          <a:solidFill>
                            <a:schemeClr val="bg1"/>
                          </a:solidFill>
                        </a:rPr>
                        <a:t>I</a:t>
                      </a:r>
                    </a:p>
                  </a:txBody>
                  <a:tcPr>
                    <a:solidFill>
                      <a:schemeClr val="accent1"/>
                    </a:solidFill>
                  </a:tcPr>
                </a:tc>
                <a:tc>
                  <a:txBody>
                    <a:bodyPr/>
                    <a:lstStyle/>
                    <a:p>
                      <a:r>
                        <a:rPr lang="sv-SE" sz="1100" b="1"/>
                        <a:t>Intervention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Medicinska tekniken som utvärderas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Det vill säga själva produkten</a:t>
                      </a:r>
                    </a:p>
                  </a:txBody>
                  <a:tcPr>
                    <a:solidFill>
                      <a:schemeClr val="bg1"/>
                    </a:solidFill>
                  </a:tcPr>
                </a:tc>
                <a:extLst>
                  <a:ext uri="{0D108BD9-81ED-4DB2-BD59-A6C34878D82A}">
                    <a16:rowId xmlns:a16="http://schemas.microsoft.com/office/drawing/2014/main" val="2613520863"/>
                  </a:ext>
                </a:extLst>
              </a:tr>
              <a:tr h="251589">
                <a:tc>
                  <a:txBody>
                    <a:bodyPr/>
                    <a:lstStyle/>
                    <a:p>
                      <a:r>
                        <a:rPr lang="sv-SE" sz="1100" b="1">
                          <a:solidFill>
                            <a:schemeClr val="bg1"/>
                          </a:solidFill>
                        </a:rPr>
                        <a:t>C</a:t>
                      </a:r>
                    </a:p>
                  </a:txBody>
                  <a:tcPr>
                    <a:solidFill>
                      <a:schemeClr val="accent1"/>
                    </a:solidFill>
                  </a:tcPr>
                </a:tc>
                <a:tc>
                  <a:txBody>
                    <a:bodyPr/>
                    <a:lstStyle/>
                    <a:p>
                      <a:r>
                        <a:rPr lang="en-AU" sz="1100" b="1" noProof="0"/>
                        <a:t>Comparator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Jämförelsealternativ</a:t>
                      </a:r>
                    </a:p>
                    <a:p>
                      <a:r>
                        <a:rPr lang="sv-SE" sz="1100"/>
                        <a:t>Det mest kostnadseffektiva av de i Sverige tillgängliga och kliniskt relevanta behandlingsalternativen</a:t>
                      </a:r>
                    </a:p>
                  </a:txBody>
                  <a:tcPr>
                    <a:solidFill>
                      <a:schemeClr val="bg1"/>
                    </a:solidFill>
                  </a:tcPr>
                </a:tc>
                <a:extLst>
                  <a:ext uri="{0D108BD9-81ED-4DB2-BD59-A6C34878D82A}">
                    <a16:rowId xmlns:a16="http://schemas.microsoft.com/office/drawing/2014/main" val="4209331993"/>
                  </a:ext>
                </a:extLst>
              </a:tr>
              <a:tr h="145762">
                <a:tc>
                  <a:txBody>
                    <a:bodyPr/>
                    <a:lstStyle/>
                    <a:p>
                      <a:r>
                        <a:rPr lang="sv-SE" sz="1100" b="1">
                          <a:solidFill>
                            <a:schemeClr val="bg1"/>
                          </a:solidFill>
                        </a:rPr>
                        <a:t>O</a:t>
                      </a:r>
                    </a:p>
                  </a:txBody>
                  <a:tcPr>
                    <a:solidFill>
                      <a:schemeClr val="accent1"/>
                    </a:solidFill>
                  </a:tcPr>
                </a:tc>
                <a:tc>
                  <a:txBody>
                    <a:bodyPr/>
                    <a:lstStyle/>
                    <a:p>
                      <a:r>
                        <a:rPr lang="en-AU" sz="1100" b="1" noProof="0"/>
                        <a:t>Outcome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a:t>Hälsoutfall</a:t>
                      </a:r>
                    </a:p>
                  </a:txBody>
                  <a:tcPr>
                    <a:solidFill>
                      <a:schemeClr val="bg1"/>
                    </a:solidFill>
                  </a:tcPr>
                </a:tc>
                <a:extLst>
                  <a:ext uri="{0D108BD9-81ED-4DB2-BD59-A6C34878D82A}">
                    <a16:rowId xmlns:a16="http://schemas.microsoft.com/office/drawing/2014/main" val="397411722"/>
                  </a:ext>
                </a:extLst>
              </a:tr>
            </a:tbl>
          </a:graphicData>
        </a:graphic>
      </p:graphicFrame>
      <p:sp>
        <p:nvSpPr>
          <p:cNvPr id="2" name="textruta 1">
            <a:extLst>
              <a:ext uri="{FF2B5EF4-FFF2-40B4-BE49-F238E27FC236}">
                <a16:creationId xmlns:a16="http://schemas.microsoft.com/office/drawing/2014/main" id="{E6AE5563-5C3E-FC15-CB6C-397DC6D092DB}"/>
              </a:ext>
            </a:extLst>
          </p:cNvPr>
          <p:cNvSpPr txBox="1"/>
          <p:nvPr/>
        </p:nvSpPr>
        <p:spPr>
          <a:xfrm>
            <a:off x="8003393" y="6410078"/>
            <a:ext cx="2076209" cy="276999"/>
          </a:xfrm>
          <a:prstGeom prst="rect">
            <a:avLst/>
          </a:prstGeom>
          <a:noFill/>
        </p:spPr>
        <p:txBody>
          <a:bodyPr wrap="none" rtlCol="0">
            <a:spAutoFit/>
          </a:bodyPr>
          <a:lstStyle/>
          <a:p>
            <a:r>
              <a:rPr lang="sv-SE" sz="1200"/>
              <a:t>*</a:t>
            </a:r>
            <a:r>
              <a:rPr lang="sv-SE" sz="1200" kern="100">
                <a:effectLst/>
                <a:latin typeface="Arial" panose="020B0604020202020204" pitchFamily="34" charset="0"/>
                <a:ea typeface="Calibri" panose="020F0502020204030204" pitchFamily="34" charset="0"/>
                <a:cs typeface="Times New Roman" panose="02020603050405020304" pitchFamily="18" charset="0"/>
              </a:rPr>
              <a:t>Europeiska kommissionen </a:t>
            </a:r>
            <a:endParaRPr lang="sv-SE"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il: höger 2">
            <a:extLst>
              <a:ext uri="{FF2B5EF4-FFF2-40B4-BE49-F238E27FC236}">
                <a16:creationId xmlns:a16="http://schemas.microsoft.com/office/drawing/2014/main" id="{9BDEE0C6-4861-005A-CCFD-4B45C3754677}"/>
              </a:ext>
            </a:extLst>
          </p:cNvPr>
          <p:cNvSpPr/>
          <p:nvPr/>
        </p:nvSpPr>
        <p:spPr>
          <a:xfrm>
            <a:off x="592613" y="1807159"/>
            <a:ext cx="7911039" cy="92130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CHMP/EMA regulatoriska process för centraliserat godkännande</a:t>
            </a:r>
          </a:p>
        </p:txBody>
      </p:sp>
      <p:sp>
        <p:nvSpPr>
          <p:cNvPr id="6" name="Rektangel 5">
            <a:extLst>
              <a:ext uri="{FF2B5EF4-FFF2-40B4-BE49-F238E27FC236}">
                <a16:creationId xmlns:a16="http://schemas.microsoft.com/office/drawing/2014/main" id="{B2E23D4D-7072-F02C-4594-E7A191D04B75}"/>
              </a:ext>
            </a:extLst>
          </p:cNvPr>
          <p:cNvSpPr/>
          <p:nvPr/>
        </p:nvSpPr>
        <p:spPr>
          <a:xfrm>
            <a:off x="8467790" y="2021248"/>
            <a:ext cx="1611812" cy="495296"/>
          </a:xfrm>
          <a:prstGeom prst="rect">
            <a:avLst/>
          </a:prstGeom>
          <a:pattFill prst="dk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7" name="Pil: höger 6">
            <a:extLst>
              <a:ext uri="{FF2B5EF4-FFF2-40B4-BE49-F238E27FC236}">
                <a16:creationId xmlns:a16="http://schemas.microsoft.com/office/drawing/2014/main" id="{832619BE-B834-4EF5-20BF-9E171477FA64}"/>
              </a:ext>
            </a:extLst>
          </p:cNvPr>
          <p:cNvSpPr/>
          <p:nvPr/>
        </p:nvSpPr>
        <p:spPr>
          <a:xfrm>
            <a:off x="9020122" y="1767898"/>
            <a:ext cx="3019424" cy="99449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Nationell utvärdering om pris och subvention</a:t>
            </a:r>
          </a:p>
        </p:txBody>
      </p:sp>
      <p:sp>
        <p:nvSpPr>
          <p:cNvPr id="8" name="textruta 7">
            <a:extLst>
              <a:ext uri="{FF2B5EF4-FFF2-40B4-BE49-F238E27FC236}">
                <a16:creationId xmlns:a16="http://schemas.microsoft.com/office/drawing/2014/main" id="{09D32B35-A84D-7C7B-7733-950967063B72}"/>
              </a:ext>
            </a:extLst>
          </p:cNvPr>
          <p:cNvSpPr txBox="1"/>
          <p:nvPr/>
        </p:nvSpPr>
        <p:spPr>
          <a:xfrm>
            <a:off x="800828" y="1535321"/>
            <a:ext cx="41769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Giltig ansökan till 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Klockan för HTA-EU-processen börjar ticka </a:t>
            </a:r>
          </a:p>
        </p:txBody>
      </p:sp>
      <p:cxnSp>
        <p:nvCxnSpPr>
          <p:cNvPr id="9" name="Rak pilkoppling 8">
            <a:extLst>
              <a:ext uri="{FF2B5EF4-FFF2-40B4-BE49-F238E27FC236}">
                <a16:creationId xmlns:a16="http://schemas.microsoft.com/office/drawing/2014/main" id="{12CD4358-A4D9-B23F-C54C-0C9971221DFB}"/>
              </a:ext>
            </a:extLst>
          </p:cNvPr>
          <p:cNvCxnSpPr>
            <a:cxnSpLocks/>
          </p:cNvCxnSpPr>
          <p:nvPr/>
        </p:nvCxnSpPr>
        <p:spPr>
          <a:xfrm>
            <a:off x="632776" y="1644975"/>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8CF2EC7C-7540-BE55-1F1F-CA524221B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89" y="2090691"/>
            <a:ext cx="531284" cy="356410"/>
          </a:xfrm>
          <a:prstGeom prst="rect">
            <a:avLst/>
          </a:prstGeom>
        </p:spPr>
      </p:pic>
    </p:spTree>
    <p:extLst>
      <p:ext uri="{BB962C8B-B14F-4D97-AF65-F5344CB8AC3E}">
        <p14:creationId xmlns:p14="http://schemas.microsoft.com/office/powerpoint/2010/main" val="260525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13906CD-22CD-6B0A-6684-A2F5ECAB1D9F}"/>
              </a:ext>
            </a:extLst>
          </p:cNvPr>
          <p:cNvSpPr/>
          <p:nvPr/>
        </p:nvSpPr>
        <p:spPr>
          <a:xfrm>
            <a:off x="0" y="1961965"/>
            <a:ext cx="12192000" cy="41537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think-cell data - do not delete" hidden="1">
            <a:extLst>
              <a:ext uri="{FF2B5EF4-FFF2-40B4-BE49-F238E27FC236}">
                <a16:creationId xmlns:a16="http://schemas.microsoft.com/office/drawing/2014/main" id="{D569E8DC-1095-0E9C-0FCD-3FC9FCCBBB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think-cell data - do not delete" hidden="1">
                        <a:extLst>
                          <a:ext uri="{FF2B5EF4-FFF2-40B4-BE49-F238E27FC236}">
                            <a16:creationId xmlns:a16="http://schemas.microsoft.com/office/drawing/2014/main" id="{D569E8DC-1095-0E9C-0FCD-3FC9FCCBBB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D2E76064-36EE-B21D-2D84-493B4792F4DA}"/>
              </a:ext>
            </a:extLst>
          </p:cNvPr>
          <p:cNvSpPr>
            <a:spLocks noGrp="1"/>
          </p:cNvSpPr>
          <p:nvPr>
            <p:ph idx="1"/>
          </p:nvPr>
        </p:nvSpPr>
        <p:spPr>
          <a:xfrm>
            <a:off x="592668" y="2203134"/>
            <a:ext cx="11152980" cy="3721415"/>
          </a:xfrm>
        </p:spPr>
        <p:txBody>
          <a:bodyPr>
            <a:noAutofit/>
          </a:bodyPr>
          <a:lstStyle/>
          <a:p>
            <a:pPr>
              <a:lnSpc>
                <a:spcPct val="110000"/>
              </a:lnSpc>
            </a:pPr>
            <a:r>
              <a:rPr lang="sv-SE" sz="1600" dirty="0"/>
              <a:t>Utvärderingen kommer utgå från </a:t>
            </a:r>
            <a:r>
              <a:rPr lang="sv-SE" sz="1600" dirty="0">
                <a:effectLst/>
              </a:rPr>
              <a:t>granskningsomfattning (PICO) och </a:t>
            </a:r>
            <a:r>
              <a:rPr lang="sv-SE" sz="1600" dirty="0"/>
              <a:t>b</a:t>
            </a:r>
            <a:r>
              <a:rPr lang="sv-SE" sz="1600" dirty="0">
                <a:solidFill>
                  <a:srgbClr val="000000"/>
                </a:solidFill>
                <a:ea typeface="Times New Roman" panose="02020603050405020304" pitchFamily="18" charset="0"/>
                <a:cs typeface="Arial" panose="020B0604020202020204" pitchFamily="34" charset="0"/>
              </a:rPr>
              <a:t>aseras på dokumentation som företaget lämnat in</a:t>
            </a:r>
          </a:p>
          <a:p>
            <a:r>
              <a:rPr lang="sv-SE" sz="1600" dirty="0"/>
              <a:t>Kliniska data kommer värderas utifrån:</a:t>
            </a:r>
            <a:endParaRPr lang="sv-SE" sz="1600" dirty="0">
              <a:cs typeface="Arial"/>
            </a:endParaRPr>
          </a:p>
          <a:p>
            <a:pPr lvl="1"/>
            <a:r>
              <a:rPr lang="sv-SE" sz="1600" dirty="0"/>
              <a:t>Studiedesign och kvalitet (risk för bias)</a:t>
            </a:r>
            <a:endParaRPr lang="sv-SE" sz="1600" dirty="0">
              <a:cs typeface="Arial"/>
            </a:endParaRPr>
          </a:p>
          <a:p>
            <a:pPr lvl="1"/>
            <a:r>
              <a:rPr lang="sv-SE" sz="1600" dirty="0"/>
              <a:t>Studiestorlek (antal händelser, statistisk styrka, precision) </a:t>
            </a:r>
          </a:p>
          <a:p>
            <a:pPr lvl="1"/>
            <a:r>
              <a:rPr lang="sv-SE" sz="1600" dirty="0"/>
              <a:t>Utfallsmåttens relevans (patientrelevanta, surrogatvariabler)</a:t>
            </a:r>
          </a:p>
          <a:p>
            <a:pPr lvl="1"/>
            <a:r>
              <a:rPr lang="sv-SE" sz="1600" dirty="0"/>
              <a:t>…</a:t>
            </a:r>
          </a:p>
          <a:p>
            <a:pPr lvl="1"/>
            <a:endParaRPr lang="sv-SE" sz="1600" dirty="0">
              <a:cs typeface="Arial"/>
            </a:endParaRPr>
          </a:p>
          <a:p>
            <a:r>
              <a:rPr lang="sv-SE" sz="1600" dirty="0"/>
              <a:t>JCA-rapporterna kommer att innehålla</a:t>
            </a:r>
          </a:p>
          <a:p>
            <a:pPr lvl="1"/>
            <a:r>
              <a:rPr lang="sv-SE" sz="1600" dirty="0">
                <a:solidFill>
                  <a:srgbClr val="000000"/>
                </a:solidFill>
                <a:effectLst/>
                <a:ea typeface="Times New Roman" panose="02020603050405020304" pitchFamily="18" charset="0"/>
                <a:cs typeface="Arial" panose="020B0604020202020204" pitchFamily="34" charset="0"/>
              </a:rPr>
              <a:t>en vetenskaplig analys av de relativa effekterna (</a:t>
            </a:r>
            <a:r>
              <a:rPr lang="sv-SE" sz="1600" dirty="0"/>
              <a:t>punktskattning med konfidensintervall och p-värde</a:t>
            </a:r>
            <a:r>
              <a:rPr lang="sv-SE" sz="1600" dirty="0">
                <a:solidFill>
                  <a:srgbClr val="000000"/>
                </a:solidFill>
                <a:effectLst/>
                <a:ea typeface="Times New Roman" panose="02020603050405020304" pitchFamily="18" charset="0"/>
                <a:cs typeface="Arial" panose="020B0604020202020204" pitchFamily="34" charset="0"/>
              </a:rPr>
              <a:t>)</a:t>
            </a:r>
          </a:p>
          <a:p>
            <a:pPr lvl="1"/>
            <a:r>
              <a:rPr lang="sv-SE" sz="1600" dirty="0"/>
              <a:t>en analys av graden av säkerhet för de relativa effekterna, med hänsyn tagen till den tillgängliga evidensens styrkor och begränsningar</a:t>
            </a:r>
          </a:p>
          <a:p>
            <a:r>
              <a:rPr lang="sv-SE" sz="1600" dirty="0"/>
              <a:t>Rapporterna får inte innehålla </a:t>
            </a:r>
            <a:r>
              <a:rPr lang="sv-SE" sz="1600" dirty="0">
                <a:effectLst/>
              </a:rPr>
              <a:t>värdeomdömen eller slutsatser om den granskade medicinska teknikens övergripande kliniska nytta</a:t>
            </a:r>
            <a:endParaRPr lang="sv-SE" sz="1500" dirty="0">
              <a:cs typeface="Arial"/>
            </a:endParaRPr>
          </a:p>
          <a:p>
            <a:pPr>
              <a:lnSpc>
                <a:spcPct val="110000"/>
              </a:lnSpc>
            </a:pPr>
            <a:endParaRPr lang="sv-SE" sz="1500" dirty="0">
              <a:solidFill>
                <a:srgbClr val="000000"/>
              </a:solidFill>
              <a:ea typeface="Times New Roman" panose="02020603050405020304" pitchFamily="18" charset="0"/>
              <a:cs typeface="Arial" panose="020B0604020202020204" pitchFamily="34" charset="0"/>
            </a:endParaRPr>
          </a:p>
          <a:p>
            <a:endParaRPr lang="sv-SE" sz="1500" dirty="0"/>
          </a:p>
        </p:txBody>
      </p:sp>
      <p:sp>
        <p:nvSpPr>
          <p:cNvPr id="12" name="Rubrik 1">
            <a:extLst>
              <a:ext uri="{FF2B5EF4-FFF2-40B4-BE49-F238E27FC236}">
                <a16:creationId xmlns:a16="http://schemas.microsoft.com/office/drawing/2014/main" id="{0B9A7B3C-B3FA-2BFF-B312-1ECCC2405105}"/>
              </a:ext>
            </a:extLst>
          </p:cNvPr>
          <p:cNvSpPr txBox="1">
            <a:spLocks/>
          </p:cNvSpPr>
          <p:nvPr/>
        </p:nvSpPr>
        <p:spPr>
          <a:xfrm>
            <a:off x="662334" y="796773"/>
            <a:ext cx="11015315" cy="736600"/>
          </a:xfrm>
          <a:prstGeom prst="rect">
            <a:avLst/>
          </a:prstGeom>
        </p:spPr>
        <p:txBody>
          <a:bodyPr vert="horz" lIns="0" tIns="0" rIns="0" bIns="0" spcCol="133200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sv-SE" dirty="0"/>
              <a:t>JCA-rapporten kommer baseras på underlag från företaget</a:t>
            </a:r>
          </a:p>
        </p:txBody>
      </p:sp>
      <p:graphicFrame>
        <p:nvGraphicFramePr>
          <p:cNvPr id="5" name="Tabell 4">
            <a:extLst>
              <a:ext uri="{FF2B5EF4-FFF2-40B4-BE49-F238E27FC236}">
                <a16:creationId xmlns:a16="http://schemas.microsoft.com/office/drawing/2014/main" id="{79532423-23E8-AB18-403D-9E664EF7C60E}"/>
              </a:ext>
            </a:extLst>
          </p:cNvPr>
          <p:cNvGraphicFramePr>
            <a:graphicFrameLocks noGrp="1"/>
          </p:cNvGraphicFramePr>
          <p:nvPr>
            <p:extLst>
              <p:ext uri="{D42A27DB-BD31-4B8C-83A1-F6EECF244321}">
                <p14:modId xmlns:p14="http://schemas.microsoft.com/office/powerpoint/2010/main" val="3549892048"/>
              </p:ext>
            </p:extLst>
          </p:nvPr>
        </p:nvGraphicFramePr>
        <p:xfrm>
          <a:off x="8470273" y="2555035"/>
          <a:ext cx="3275375" cy="15849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3986980183"/>
                    </a:ext>
                  </a:extLst>
                </a:gridCol>
                <a:gridCol w="803704">
                  <a:extLst>
                    <a:ext uri="{9D8B030D-6E8A-4147-A177-3AD203B41FA5}">
                      <a16:colId xmlns:a16="http://schemas.microsoft.com/office/drawing/2014/main" val="3097196975"/>
                    </a:ext>
                  </a:extLst>
                </a:gridCol>
                <a:gridCol w="2263391">
                  <a:extLst>
                    <a:ext uri="{9D8B030D-6E8A-4147-A177-3AD203B41FA5}">
                      <a16:colId xmlns:a16="http://schemas.microsoft.com/office/drawing/2014/main" val="4127465068"/>
                    </a:ext>
                  </a:extLst>
                </a:gridCol>
              </a:tblGrid>
              <a:tr h="179707">
                <a:tc>
                  <a:txBody>
                    <a:bodyPr/>
                    <a:lstStyle/>
                    <a:p>
                      <a:r>
                        <a:rPr lang="sv-SE" sz="800" b="1">
                          <a:solidFill>
                            <a:schemeClr val="bg1"/>
                          </a:solidFill>
                        </a:rPr>
                        <a:t>P</a:t>
                      </a:r>
                    </a:p>
                  </a:txBody>
                  <a:tcPr>
                    <a:solidFill>
                      <a:schemeClr val="accent1"/>
                    </a:solidFill>
                  </a:tcPr>
                </a:tc>
                <a:tc>
                  <a:txBody>
                    <a:bodyPr/>
                    <a:lstStyle/>
                    <a:p>
                      <a:r>
                        <a:rPr lang="sv-SE" sz="800" b="1"/>
                        <a:t>Population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Aktuell patientgrupp</a:t>
                      </a:r>
                    </a:p>
                    <a:p>
                      <a:r>
                        <a:rPr lang="sv-SE" sz="800"/>
                        <a:t>Definieras vanligtvis av den godkända indikationstexten</a:t>
                      </a:r>
                    </a:p>
                  </a:txBody>
                  <a:tcPr>
                    <a:solidFill>
                      <a:schemeClr val="bg1"/>
                    </a:solidFill>
                  </a:tcPr>
                </a:tc>
                <a:extLst>
                  <a:ext uri="{0D108BD9-81ED-4DB2-BD59-A6C34878D82A}">
                    <a16:rowId xmlns:a16="http://schemas.microsoft.com/office/drawing/2014/main" val="279609768"/>
                  </a:ext>
                </a:extLst>
              </a:tr>
              <a:tr h="179707">
                <a:tc>
                  <a:txBody>
                    <a:bodyPr/>
                    <a:lstStyle/>
                    <a:p>
                      <a:r>
                        <a:rPr lang="sv-SE" sz="800" b="1">
                          <a:solidFill>
                            <a:schemeClr val="bg1"/>
                          </a:solidFill>
                        </a:rPr>
                        <a:t>I</a:t>
                      </a:r>
                    </a:p>
                  </a:txBody>
                  <a:tcPr>
                    <a:solidFill>
                      <a:schemeClr val="accent1"/>
                    </a:solidFill>
                  </a:tcPr>
                </a:tc>
                <a:tc>
                  <a:txBody>
                    <a:bodyPr/>
                    <a:lstStyle/>
                    <a:p>
                      <a:r>
                        <a:rPr lang="sv-SE" sz="800" b="1" dirty="0"/>
                        <a:t>Intervention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Medicinska tekniken som utvärderas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800"/>
                        <a:t>Det vill säga själva produkten</a:t>
                      </a:r>
                    </a:p>
                  </a:txBody>
                  <a:tcPr>
                    <a:solidFill>
                      <a:schemeClr val="bg1"/>
                    </a:solidFill>
                  </a:tcPr>
                </a:tc>
                <a:extLst>
                  <a:ext uri="{0D108BD9-81ED-4DB2-BD59-A6C34878D82A}">
                    <a16:rowId xmlns:a16="http://schemas.microsoft.com/office/drawing/2014/main" val="2613520863"/>
                  </a:ext>
                </a:extLst>
              </a:tr>
              <a:tr h="251589">
                <a:tc>
                  <a:txBody>
                    <a:bodyPr/>
                    <a:lstStyle/>
                    <a:p>
                      <a:r>
                        <a:rPr lang="sv-SE" sz="800" b="1">
                          <a:solidFill>
                            <a:schemeClr val="bg1"/>
                          </a:solidFill>
                        </a:rPr>
                        <a:t>C</a:t>
                      </a:r>
                    </a:p>
                  </a:txBody>
                  <a:tcPr>
                    <a:solidFill>
                      <a:schemeClr val="accent1"/>
                    </a:solidFill>
                  </a:tcPr>
                </a:tc>
                <a:tc>
                  <a:txBody>
                    <a:bodyPr/>
                    <a:lstStyle/>
                    <a:p>
                      <a:r>
                        <a:rPr lang="en-AU" sz="800" b="1" noProof="0"/>
                        <a:t>Comparator</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a:t>Jämförelsealternativ</a:t>
                      </a:r>
                    </a:p>
                    <a:p>
                      <a:r>
                        <a:rPr lang="sv-SE" sz="800"/>
                        <a:t>Det mest kostnadseffektiva av de i Sverige tillgängliga och kliniskt relevanta behandlingsalternativen</a:t>
                      </a:r>
                    </a:p>
                  </a:txBody>
                  <a:tcPr>
                    <a:solidFill>
                      <a:schemeClr val="bg1"/>
                    </a:solidFill>
                  </a:tcPr>
                </a:tc>
                <a:extLst>
                  <a:ext uri="{0D108BD9-81ED-4DB2-BD59-A6C34878D82A}">
                    <a16:rowId xmlns:a16="http://schemas.microsoft.com/office/drawing/2014/main" val="4209331993"/>
                  </a:ext>
                </a:extLst>
              </a:tr>
              <a:tr h="145762">
                <a:tc>
                  <a:txBody>
                    <a:bodyPr/>
                    <a:lstStyle/>
                    <a:p>
                      <a:r>
                        <a:rPr lang="sv-SE" sz="800" b="1">
                          <a:solidFill>
                            <a:schemeClr val="bg1"/>
                          </a:solidFill>
                        </a:rPr>
                        <a:t>O</a:t>
                      </a:r>
                    </a:p>
                  </a:txBody>
                  <a:tcPr>
                    <a:solidFill>
                      <a:schemeClr val="accent1"/>
                    </a:solidFill>
                  </a:tcPr>
                </a:tc>
                <a:tc>
                  <a:txBody>
                    <a:bodyPr/>
                    <a:lstStyle/>
                    <a:p>
                      <a:r>
                        <a:rPr lang="en-AU" sz="800" b="1" noProof="0"/>
                        <a:t>Outcome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Hälsoutfall</a:t>
                      </a:r>
                    </a:p>
                  </a:txBody>
                  <a:tcPr>
                    <a:solidFill>
                      <a:schemeClr val="bg1"/>
                    </a:solidFill>
                  </a:tcPr>
                </a:tc>
                <a:extLst>
                  <a:ext uri="{0D108BD9-81ED-4DB2-BD59-A6C34878D82A}">
                    <a16:rowId xmlns:a16="http://schemas.microsoft.com/office/drawing/2014/main" val="397411722"/>
                  </a:ext>
                </a:extLst>
              </a:tr>
            </a:tbl>
          </a:graphicData>
        </a:graphic>
      </p:graphicFrame>
    </p:spTree>
    <p:extLst>
      <p:ext uri="{BB962C8B-B14F-4D97-AF65-F5344CB8AC3E}">
        <p14:creationId xmlns:p14="http://schemas.microsoft.com/office/powerpoint/2010/main" val="98192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434C2-091B-BCBC-20CF-D9CA3535EEA5}"/>
              </a:ext>
            </a:extLst>
          </p:cNvPr>
          <p:cNvGraphicFramePr>
            <a:graphicFrameLocks noChangeAspect="1"/>
          </p:cNvGraphicFramePr>
          <p:nvPr>
            <p:custDataLst>
              <p:tags r:id="rId1"/>
            </p:custDataLst>
            <p:extLst>
              <p:ext uri="{D42A27DB-BD31-4B8C-83A1-F6EECF244321}">
                <p14:modId xmlns:p14="http://schemas.microsoft.com/office/powerpoint/2010/main" val="4115535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22" imgH="623" progId="TCLayout.ActiveDocument.1">
                  <p:embed/>
                </p:oleObj>
              </mc:Choice>
              <mc:Fallback>
                <p:oleObj name="think-cell Slide" r:id="rId6" imgW="622" imgH="623" progId="TCLayout.ActiveDocument.1">
                  <p:embed/>
                  <p:pic>
                    <p:nvPicPr>
                      <p:cNvPr id="6" name="think-cell data - do not delete" hidden="1">
                        <a:extLst>
                          <a:ext uri="{FF2B5EF4-FFF2-40B4-BE49-F238E27FC236}">
                            <a16:creationId xmlns:a16="http://schemas.microsoft.com/office/drawing/2014/main" id="{4B8434C2-091B-BCBC-20CF-D9CA3535EE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1ADA8772-ABAE-0C92-7BC2-5247CE125E31}"/>
              </a:ext>
            </a:extLst>
          </p:cNvPr>
          <p:cNvSpPr>
            <a:spLocks noGrp="1"/>
          </p:cNvSpPr>
          <p:nvPr>
            <p:ph type="title"/>
          </p:nvPr>
        </p:nvSpPr>
        <p:spPr/>
        <p:txBody>
          <a:bodyPr vert="horz"/>
          <a:lstStyle/>
          <a:p>
            <a:fld id="{721D16D1-4BC4-4B59-A82B-4AF6D20814B1}" type="datetime'Agenda'">
              <a:rPr lang="sv-SE" altLang="en-US" smtClean="0">
                <a:effectLst/>
                <a:latin typeface="+mn-lt"/>
              </a:rPr>
              <a:pPr/>
              <a:t>Agenda</a:t>
            </a:fld>
            <a:endParaRPr lang="sv-SE">
              <a:latin typeface="+mn-lt"/>
            </a:endParaRPr>
          </a:p>
        </p:txBody>
      </p:sp>
      <p:sp>
        <p:nvSpPr>
          <p:cNvPr id="5" name="Platshållare för text 2">
            <a:hlinkClick r:id="rId8" action="ppaction://hlinksldjump"/>
            <a:extLst>
              <a:ext uri="{FF2B5EF4-FFF2-40B4-BE49-F238E27FC236}">
                <a16:creationId xmlns:a16="http://schemas.microsoft.com/office/drawing/2014/main" id="{DA97139C-7FDE-7D4D-60D0-DCF441AD2923}"/>
              </a:ext>
            </a:extLst>
          </p:cNvPr>
          <p:cNvSpPr>
            <a:spLocks noGrp="1"/>
          </p:cNvSpPr>
          <p:nvPr>
            <p:custDataLst>
              <p:tags r:id="rId2"/>
            </p:custDataLst>
          </p:nvPr>
        </p:nvSpPr>
        <p:spPr bwMode="auto">
          <a:xfrm>
            <a:off x="592138" y="3368675"/>
            <a:ext cx="7162800" cy="457200"/>
          </a:xfrm>
          <a:prstGeom prst="rect">
            <a:avLst/>
          </a:prstGeom>
          <a:solidFill>
            <a:schemeClr val="bg2"/>
          </a:solidFill>
          <a:ln w="38100" cmpd="sng" algn="ctr">
            <a:solidFill>
              <a:schemeClr val="bg1"/>
            </a:solidFill>
          </a:ln>
          <a:effectLst/>
        </p:spPr>
        <p:txBody>
          <a:bodyPr vert="horz" wrap="none" lIns="92075" tIns="90488" rIns="0" bIns="92075"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a:effectLst/>
              </a:rPr>
              <a:t>Vad är HTA-förordningen och vad innebär den för oss i Sverige? </a:t>
            </a:r>
            <a:endParaRPr lang="sv-SE" sz="1800"/>
          </a:p>
        </p:txBody>
      </p:sp>
      <p:sp>
        <p:nvSpPr>
          <p:cNvPr id="7" name="Platshållare för text 2">
            <a:hlinkClick r:id="rId9" action="ppaction://hlinksldjump"/>
            <a:extLst>
              <a:ext uri="{FF2B5EF4-FFF2-40B4-BE49-F238E27FC236}">
                <a16:creationId xmlns:a16="http://schemas.microsoft.com/office/drawing/2014/main" id="{86C83E43-4DE1-9625-8DDE-89E73E69B8A6}"/>
              </a:ext>
            </a:extLst>
          </p:cNvPr>
          <p:cNvSpPr>
            <a:spLocks noGrp="1"/>
          </p:cNvSpPr>
          <p:nvPr>
            <p:custDataLst>
              <p:tags r:id="rId3"/>
            </p:custDataLst>
          </p:nvPr>
        </p:nvSpPr>
        <p:spPr bwMode="auto">
          <a:xfrm>
            <a:off x="592138" y="3825875"/>
            <a:ext cx="7162800" cy="457200"/>
          </a:xfrm>
          <a:prstGeom prst="rect">
            <a:avLst/>
          </a:prstGeom>
          <a:solidFill>
            <a:schemeClr val="bg2"/>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dirty="0">
                <a:effectLst/>
              </a:rPr>
              <a:t>Utvärderingar av relativ klinisk effekt </a:t>
            </a:r>
            <a:r>
              <a:rPr lang="sv-SE" altLang="en-US" sz="1800">
                <a:effectLst/>
              </a:rPr>
              <a:t>för läkemedel</a:t>
            </a:r>
            <a:endParaRPr lang="sv-SE" sz="1800"/>
          </a:p>
        </p:txBody>
      </p:sp>
      <p:sp>
        <p:nvSpPr>
          <p:cNvPr id="4" name="Platshållare för text 2">
            <a:extLst>
              <a:ext uri="{FF2B5EF4-FFF2-40B4-BE49-F238E27FC236}">
                <a16:creationId xmlns:a16="http://schemas.microsoft.com/office/drawing/2014/main" id="{1711EB60-1E90-B5F3-3BBF-6A2C618B7DF1}"/>
              </a:ext>
            </a:extLst>
          </p:cNvPr>
          <p:cNvSpPr>
            <a:spLocks noGrp="1"/>
          </p:cNvSpPr>
          <p:nvPr>
            <p:custDataLst>
              <p:tags r:id="rId4"/>
            </p:custDataLst>
          </p:nvPr>
        </p:nvSpPr>
        <p:spPr bwMode="auto">
          <a:xfrm>
            <a:off x="592138" y="4283075"/>
            <a:ext cx="7162800" cy="457200"/>
          </a:xfrm>
          <a:prstGeom prst="rect">
            <a:avLst/>
          </a:prstGeom>
          <a:solidFill>
            <a:schemeClr val="accent1"/>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b="1">
                <a:solidFill>
                  <a:schemeClr val="bg1"/>
                </a:solidFill>
                <a:effectLst/>
              </a:rPr>
              <a:t>TLV:s förberedelser inför implementering av förordningen</a:t>
            </a:r>
            <a:endParaRPr lang="sv-SE" sz="1800" b="1">
              <a:solidFill>
                <a:schemeClr val="bg1"/>
              </a:solidFill>
            </a:endParaRPr>
          </a:p>
        </p:txBody>
      </p:sp>
    </p:spTree>
    <p:extLst>
      <p:ext uri="{BB962C8B-B14F-4D97-AF65-F5344CB8AC3E}">
        <p14:creationId xmlns:p14="http://schemas.microsoft.com/office/powerpoint/2010/main" val="139396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9BEB8A4-8078-B7C9-5E12-3C7A124FFAA5}"/>
              </a:ext>
            </a:extLst>
          </p:cNvPr>
          <p:cNvGraphicFramePr>
            <a:graphicFrameLocks noChangeAspect="1"/>
          </p:cNvGraphicFramePr>
          <p:nvPr>
            <p:custDataLst>
              <p:tags r:id="rId1"/>
            </p:custDataLst>
            <p:extLst>
              <p:ext uri="{D42A27DB-BD31-4B8C-83A1-F6EECF244321}">
                <p14:modId xmlns:p14="http://schemas.microsoft.com/office/powerpoint/2010/main" val="2542802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5" name="Objekt 4" hidden="1">
                        <a:extLst>
                          <a:ext uri="{FF2B5EF4-FFF2-40B4-BE49-F238E27FC236}">
                            <a16:creationId xmlns:a16="http://schemas.microsoft.com/office/drawing/2014/main" id="{19BEB8A4-8078-B7C9-5E12-3C7A124FFA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2" name="Bild 21" descr="Skrivplatta delvis avbockat kontur">
            <a:extLst>
              <a:ext uri="{FF2B5EF4-FFF2-40B4-BE49-F238E27FC236}">
                <a16:creationId xmlns:a16="http://schemas.microsoft.com/office/drawing/2014/main" id="{557E0578-3827-C691-442D-944C6EC578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9480" y="1769089"/>
            <a:ext cx="4066633" cy="4066633"/>
          </a:xfrm>
          <a:prstGeom prst="rect">
            <a:avLst/>
          </a:prstGeom>
        </p:spPr>
      </p:pic>
      <p:sp>
        <p:nvSpPr>
          <p:cNvPr id="2" name="Rubrik 1">
            <a:extLst>
              <a:ext uri="{FF2B5EF4-FFF2-40B4-BE49-F238E27FC236}">
                <a16:creationId xmlns:a16="http://schemas.microsoft.com/office/drawing/2014/main" id="{E976801C-475E-96E9-577F-36CF803D5C56}"/>
              </a:ext>
            </a:extLst>
          </p:cNvPr>
          <p:cNvSpPr>
            <a:spLocks noGrp="1"/>
          </p:cNvSpPr>
          <p:nvPr>
            <p:ph type="title"/>
          </p:nvPr>
        </p:nvSpPr>
        <p:spPr>
          <a:xfrm>
            <a:off x="592666" y="812997"/>
            <a:ext cx="11004551" cy="736600"/>
          </a:xfrm>
        </p:spPr>
        <p:txBody>
          <a:bodyPr vert="horz"/>
          <a:lstStyle/>
          <a:p>
            <a:r>
              <a:rPr lang="sv-SE" sz="3200" err="1"/>
              <a:t>TLV:s</a:t>
            </a:r>
            <a:r>
              <a:rPr lang="sv-SE" sz="3200"/>
              <a:t> förberedelsearbete handlar om att delta i arbetet på europeisk nivå och samtidigt utveckla interna processer</a:t>
            </a:r>
          </a:p>
        </p:txBody>
      </p:sp>
      <p:sp>
        <p:nvSpPr>
          <p:cNvPr id="17" name="Platshållare för innehåll 16">
            <a:extLst>
              <a:ext uri="{FF2B5EF4-FFF2-40B4-BE49-F238E27FC236}">
                <a16:creationId xmlns:a16="http://schemas.microsoft.com/office/drawing/2014/main" id="{7BD9051F-ECEB-F57D-D1FB-8CD8897474EE}"/>
              </a:ext>
            </a:extLst>
          </p:cNvPr>
          <p:cNvSpPr>
            <a:spLocks noGrp="1"/>
          </p:cNvSpPr>
          <p:nvPr>
            <p:ph idx="1"/>
          </p:nvPr>
        </p:nvSpPr>
        <p:spPr>
          <a:xfrm>
            <a:off x="592666" y="2078471"/>
            <a:ext cx="8271944" cy="4465204"/>
          </a:xfrm>
        </p:spPr>
        <p:txBody>
          <a:bodyPr>
            <a:normAutofit/>
          </a:bodyPr>
          <a:lstStyle/>
          <a:p>
            <a:r>
              <a:rPr lang="sv-SE" sz="1600" dirty="0"/>
              <a:t>TLV deltar aktivt på EU-nivå med framtagning av de metod- och processdokument som kommer att styra arbetet framöver</a:t>
            </a:r>
          </a:p>
          <a:p>
            <a:r>
              <a:rPr lang="sv-SE" sz="1600" dirty="0"/>
              <a:t>Det interna förberedelsearbetet har organiserats utifrån gap-analys av kraven i den nya förordningen gentemot det arbete som TLV gör idag</a:t>
            </a:r>
          </a:p>
          <a:p>
            <a:pPr lvl="1"/>
            <a:r>
              <a:rPr lang="sv-SE" sz="1600" dirty="0"/>
              <a:t>Vilka krav som kommer ställas är fortfarande under utarbetning </a:t>
            </a:r>
          </a:p>
          <a:p>
            <a:r>
              <a:rPr lang="sv-SE" sz="1600" dirty="0"/>
              <a:t>För att TLV ska kunna dra optimal nytta av utredningarna på EU-nivå behöver de europeiska processerna och de nuvarande svenska processerna samspela med varandra</a:t>
            </a:r>
          </a:p>
          <a:p>
            <a:pPr lvl="1"/>
            <a:r>
              <a:rPr lang="sv-SE" sz="1600" dirty="0"/>
              <a:t>En central del i det nationella förberedelsearbetet är därför att anpassa de nationella ärendehandläggningsprocesserna till processerna på EU-nivå </a:t>
            </a:r>
          </a:p>
          <a:p>
            <a:r>
              <a:rPr lang="sv-SE" sz="1600" dirty="0"/>
              <a:t>Därtill behöver arbetssätt för nya moment tas fram, såsom PICO-processen</a:t>
            </a:r>
          </a:p>
          <a:p>
            <a:r>
              <a:rPr lang="sv-SE" sz="1600" dirty="0"/>
              <a:t>TLV har en regelbunden dialog med andra aktörer</a:t>
            </a:r>
          </a:p>
          <a:p>
            <a:pPr lvl="1"/>
            <a:r>
              <a:rPr lang="sv-SE" sz="1600" dirty="0"/>
              <a:t>Regionerna</a:t>
            </a:r>
          </a:p>
          <a:p>
            <a:pPr lvl="1"/>
            <a:r>
              <a:rPr lang="sv-SE" sz="1600" dirty="0"/>
              <a:t>Andra myndigheter (främst SBU och Läkemedelsverket)</a:t>
            </a:r>
          </a:p>
          <a:p>
            <a:pPr lvl="1"/>
            <a:r>
              <a:rPr lang="sv-SE" sz="1600" dirty="0"/>
              <a:t>Socialdepartementet</a:t>
            </a:r>
          </a:p>
          <a:p>
            <a:r>
              <a:rPr lang="sv-SE" sz="1600" dirty="0"/>
              <a:t>Informationsspridning och kunskapshöjning viktigt</a:t>
            </a:r>
          </a:p>
          <a:p>
            <a:pPr lvl="1"/>
            <a:endParaRPr lang="sv-SE" sz="1600" dirty="0"/>
          </a:p>
        </p:txBody>
      </p:sp>
    </p:spTree>
    <p:extLst>
      <p:ext uri="{BB962C8B-B14F-4D97-AF65-F5344CB8AC3E}">
        <p14:creationId xmlns:p14="http://schemas.microsoft.com/office/powerpoint/2010/main" val="336566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2915B074-D809-3DC8-8758-64B0E498B436}"/>
              </a:ext>
            </a:extLst>
          </p:cNvPr>
          <p:cNvGraphicFramePr>
            <a:graphicFrameLocks noChangeAspect="1"/>
          </p:cNvGraphicFramePr>
          <p:nvPr>
            <p:custDataLst>
              <p:tags r:id="rId1"/>
            </p:custDataLst>
            <p:extLst>
              <p:ext uri="{D42A27DB-BD31-4B8C-83A1-F6EECF244321}">
                <p14:modId xmlns:p14="http://schemas.microsoft.com/office/powerpoint/2010/main" val="1184247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25" name="Objekt 24" hidden="1">
                        <a:extLst>
                          <a:ext uri="{FF2B5EF4-FFF2-40B4-BE49-F238E27FC236}">
                            <a16:creationId xmlns:a16="http://schemas.microsoft.com/office/drawing/2014/main" id="{2915B074-D809-3DC8-8758-64B0E498B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Rektangel 46">
            <a:extLst>
              <a:ext uri="{FF2B5EF4-FFF2-40B4-BE49-F238E27FC236}">
                <a16:creationId xmlns:a16="http://schemas.microsoft.com/office/drawing/2014/main" id="{46D7A870-6DA1-F358-F9B5-4A6CC436CB4F}"/>
              </a:ext>
            </a:extLst>
          </p:cNvPr>
          <p:cNvSpPr/>
          <p:nvPr/>
        </p:nvSpPr>
        <p:spPr>
          <a:xfrm>
            <a:off x="0" y="5268191"/>
            <a:ext cx="12192000" cy="1096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TLV:s skyldigheter</a:t>
            </a:r>
          </a:p>
        </p:txBody>
      </p:sp>
      <p:sp>
        <p:nvSpPr>
          <p:cNvPr id="4" name="Rubrik 3">
            <a:extLst>
              <a:ext uri="{FF2B5EF4-FFF2-40B4-BE49-F238E27FC236}">
                <a16:creationId xmlns:a16="http://schemas.microsoft.com/office/drawing/2014/main" id="{C351F361-20FC-04D2-4D1E-43DF5DEF1928}"/>
              </a:ext>
            </a:extLst>
          </p:cNvPr>
          <p:cNvSpPr>
            <a:spLocks noGrp="1"/>
          </p:cNvSpPr>
          <p:nvPr>
            <p:ph type="title"/>
          </p:nvPr>
        </p:nvSpPr>
        <p:spPr>
          <a:xfrm>
            <a:off x="592666" y="560992"/>
            <a:ext cx="11004552" cy="736600"/>
          </a:xfrm>
        </p:spPr>
        <p:txBody>
          <a:bodyPr vert="horz"/>
          <a:lstStyle/>
          <a:p>
            <a:r>
              <a:rPr lang="sv-SE" sz="3200" dirty="0"/>
              <a:t>De europeiska processerna och de nuvarande svenska processerna behöver samspela</a:t>
            </a:r>
          </a:p>
        </p:txBody>
      </p:sp>
      <p:sp>
        <p:nvSpPr>
          <p:cNvPr id="14" name="Pil: höger 13">
            <a:extLst>
              <a:ext uri="{FF2B5EF4-FFF2-40B4-BE49-F238E27FC236}">
                <a16:creationId xmlns:a16="http://schemas.microsoft.com/office/drawing/2014/main" id="{2A2AA71C-C1D2-4616-E994-170A99FA2446}"/>
              </a:ext>
            </a:extLst>
          </p:cNvPr>
          <p:cNvSpPr/>
          <p:nvPr/>
        </p:nvSpPr>
        <p:spPr>
          <a:xfrm>
            <a:off x="592666" y="2306929"/>
            <a:ext cx="7911039" cy="7366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CHMP/EMA regulatoriska process för centraliserat godkännande</a:t>
            </a:r>
          </a:p>
        </p:txBody>
      </p:sp>
      <p:sp>
        <p:nvSpPr>
          <p:cNvPr id="15" name="Pil: höger 14">
            <a:extLst>
              <a:ext uri="{FF2B5EF4-FFF2-40B4-BE49-F238E27FC236}">
                <a16:creationId xmlns:a16="http://schemas.microsoft.com/office/drawing/2014/main" id="{B25EAF12-0D99-0E47-13E2-081C3238F091}"/>
              </a:ext>
            </a:extLst>
          </p:cNvPr>
          <p:cNvSpPr/>
          <p:nvPr/>
        </p:nvSpPr>
        <p:spPr>
          <a:xfrm>
            <a:off x="592666" y="2898822"/>
            <a:ext cx="8353981" cy="728078"/>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Gemensam klinisk utvärdering (JCA), HTA-R</a:t>
            </a:r>
          </a:p>
        </p:txBody>
      </p:sp>
      <p:sp>
        <p:nvSpPr>
          <p:cNvPr id="17" name="textruta 16">
            <a:extLst>
              <a:ext uri="{FF2B5EF4-FFF2-40B4-BE49-F238E27FC236}">
                <a16:creationId xmlns:a16="http://schemas.microsoft.com/office/drawing/2014/main" id="{847BFCD2-5CDE-940D-6BF4-69BAEAC665A7}"/>
              </a:ext>
            </a:extLst>
          </p:cNvPr>
          <p:cNvSpPr txBox="1"/>
          <p:nvPr/>
        </p:nvSpPr>
        <p:spPr>
          <a:xfrm>
            <a:off x="2037819" y="3782470"/>
            <a:ext cx="2844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Medlemsstaterna enas om gemensamt </a:t>
            </a:r>
            <a:r>
              <a:rPr kumimoji="0" lang="sv-SE" sz="1400" b="1" i="0" u="none" strike="noStrike" kern="1200" cap="none" spc="0" normalizeH="0" baseline="0" noProof="0">
                <a:ln>
                  <a:noFill/>
                </a:ln>
                <a:solidFill>
                  <a:prstClr val="black"/>
                </a:solidFill>
                <a:effectLst/>
                <a:uLnTx/>
                <a:uFillTx/>
                <a:latin typeface="Arial"/>
                <a:ea typeface="+mn-ea"/>
                <a:cs typeface="+mn-cs"/>
              </a:rPr>
              <a:t>PICO</a:t>
            </a:r>
          </a:p>
        </p:txBody>
      </p:sp>
      <p:sp>
        <p:nvSpPr>
          <p:cNvPr id="19" name="textruta 18">
            <a:extLst>
              <a:ext uri="{FF2B5EF4-FFF2-40B4-BE49-F238E27FC236}">
                <a16:creationId xmlns:a16="http://schemas.microsoft.com/office/drawing/2014/main" id="{B12F96D4-B123-6283-CEDC-06DB6E85FBEC}"/>
              </a:ext>
            </a:extLst>
          </p:cNvPr>
          <p:cNvSpPr txBox="1"/>
          <p:nvPr/>
        </p:nvSpPr>
        <p:spPr>
          <a:xfrm>
            <a:off x="7553251" y="3765052"/>
            <a:ext cx="30194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JCA-rapport klar </a:t>
            </a:r>
            <a:r>
              <a:rPr kumimoji="0" lang="sv-SE" sz="1400" b="0" i="0" u="none" strike="noStrike" kern="1200" cap="none" spc="0" normalizeH="0" baseline="0" noProof="0">
                <a:ln>
                  <a:noFill/>
                </a:ln>
                <a:solidFill>
                  <a:prstClr val="black"/>
                </a:solidFill>
                <a:effectLst/>
                <a:uLnTx/>
                <a:uFillTx/>
                <a:latin typeface="Arial"/>
                <a:ea typeface="+mn-ea"/>
                <a:cs typeface="+mn-cs"/>
              </a:rPr>
              <a:t>senast </a:t>
            </a:r>
            <a:r>
              <a:rPr kumimoji="0" lang="sv-SE" sz="1400" b="1" i="0" u="none" strike="noStrike" kern="1200" cap="none" spc="0" normalizeH="0" baseline="0" noProof="0">
                <a:ln>
                  <a:noFill/>
                </a:ln>
                <a:solidFill>
                  <a:prstClr val="black"/>
                </a:solidFill>
                <a:effectLst/>
                <a:uLnTx/>
                <a:uFillTx/>
                <a:latin typeface="Arial"/>
                <a:ea typeface="+mn-ea"/>
                <a:cs typeface="+mn-cs"/>
              </a:rPr>
              <a:t>30 dagar</a:t>
            </a:r>
            <a:r>
              <a:rPr kumimoji="0" lang="sv-SE" sz="1400" b="0" i="0" u="none" strike="noStrike" kern="1200" cap="none" spc="0" normalizeH="0" baseline="0" noProof="0">
                <a:ln>
                  <a:noFill/>
                </a:ln>
                <a:solidFill>
                  <a:prstClr val="black"/>
                </a:solidFill>
                <a:effectLst/>
                <a:uLnTx/>
                <a:uFillTx/>
                <a:latin typeface="Arial"/>
                <a:ea typeface="+mn-ea"/>
                <a:cs typeface="+mn-cs"/>
              </a:rPr>
              <a:t> efter godkännande från EC</a:t>
            </a:r>
          </a:p>
        </p:txBody>
      </p:sp>
      <p:sp>
        <p:nvSpPr>
          <p:cNvPr id="22" name="textruta 21">
            <a:extLst>
              <a:ext uri="{FF2B5EF4-FFF2-40B4-BE49-F238E27FC236}">
                <a16:creationId xmlns:a16="http://schemas.microsoft.com/office/drawing/2014/main" id="{9B08521C-C16B-6E8E-E932-6BE35D01846B}"/>
              </a:ext>
            </a:extLst>
          </p:cNvPr>
          <p:cNvSpPr txBox="1"/>
          <p:nvPr/>
        </p:nvSpPr>
        <p:spPr>
          <a:xfrm>
            <a:off x="4935286" y="4693823"/>
            <a:ext cx="536962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Assessor teamet utreder produktens </a:t>
            </a:r>
            <a:r>
              <a:rPr kumimoji="0" lang="sv-SE" sz="1400" b="1" i="0" u="none" strike="noStrike" kern="1200" cap="none" spc="0" normalizeH="0" baseline="0" noProof="0">
                <a:ln>
                  <a:noFill/>
                </a:ln>
                <a:solidFill>
                  <a:prstClr val="black"/>
                </a:solidFill>
                <a:effectLst/>
                <a:uLnTx/>
                <a:uFillTx/>
                <a:latin typeface="Arial"/>
                <a:ea typeface="+mn-ea"/>
                <a:cs typeface="+mn-cs"/>
              </a:rPr>
              <a:t>relativa effekt </a:t>
            </a:r>
            <a:r>
              <a:rPr kumimoji="0" lang="sv-SE" sz="1400" b="0" i="0" u="none" strike="noStrike" kern="1200" cap="none" spc="0" normalizeH="0" baseline="0" noProof="0">
                <a:ln>
                  <a:noFill/>
                </a:ln>
                <a:solidFill>
                  <a:prstClr val="black"/>
                </a:solidFill>
                <a:effectLst/>
                <a:uLnTx/>
                <a:uFillTx/>
                <a:latin typeface="Arial"/>
                <a:ea typeface="+mn-ea"/>
                <a:cs typeface="+mn-cs"/>
              </a:rPr>
              <a:t>och </a:t>
            </a:r>
            <a:r>
              <a:rPr kumimoji="0" lang="sv-SE" sz="1400" b="1" i="0" u="none" strike="noStrike" kern="1200" cap="none" spc="0" normalizeH="0" baseline="0" noProof="0">
                <a:ln>
                  <a:noFill/>
                </a:ln>
                <a:solidFill>
                  <a:prstClr val="black"/>
                </a:solidFill>
                <a:effectLst/>
                <a:uLnTx/>
                <a:uFillTx/>
                <a:latin typeface="Arial"/>
                <a:ea typeface="+mn-ea"/>
                <a:cs typeface="+mn-cs"/>
              </a:rPr>
              <a:t>skriver JCA-rapport </a:t>
            </a:r>
            <a:r>
              <a:rPr kumimoji="0" lang="sv-SE" sz="1400" b="0" i="0" u="none" strike="noStrike" kern="1200" cap="none" spc="0" normalizeH="0" baseline="0" noProof="0">
                <a:ln>
                  <a:noFill/>
                </a:ln>
                <a:solidFill>
                  <a:prstClr val="black"/>
                </a:solidFill>
                <a:effectLst/>
                <a:uLnTx/>
                <a:uFillTx/>
                <a:latin typeface="Arial"/>
                <a:ea typeface="+mn-ea"/>
                <a:cs typeface="+mn-cs"/>
              </a:rPr>
              <a:t>(total utredningstid ~ </a:t>
            </a:r>
            <a:r>
              <a:rPr kumimoji="0" lang="sv-SE" sz="1400" b="1" i="0" u="none" strike="noStrike" kern="1200" cap="none" spc="0" normalizeH="0" baseline="0" noProof="0">
                <a:ln>
                  <a:noFill/>
                </a:ln>
                <a:solidFill>
                  <a:prstClr val="black"/>
                </a:solidFill>
                <a:effectLst/>
                <a:uLnTx/>
                <a:uFillTx/>
                <a:latin typeface="Arial"/>
                <a:ea typeface="+mn-ea"/>
                <a:cs typeface="+mn-cs"/>
              </a:rPr>
              <a:t>100 dagar</a:t>
            </a:r>
            <a:r>
              <a:rPr kumimoji="0" lang="sv-SE" sz="14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prstClr val="black"/>
              </a:solidFill>
              <a:effectLst/>
              <a:uLnTx/>
              <a:uFillTx/>
              <a:latin typeface="Arial"/>
              <a:ea typeface="+mn-ea"/>
              <a:cs typeface="+mn-cs"/>
            </a:endParaRPr>
          </a:p>
        </p:txBody>
      </p:sp>
      <p:sp>
        <p:nvSpPr>
          <p:cNvPr id="23" name="textruta 22">
            <a:extLst>
              <a:ext uri="{FF2B5EF4-FFF2-40B4-BE49-F238E27FC236}">
                <a16:creationId xmlns:a16="http://schemas.microsoft.com/office/drawing/2014/main" id="{FA29FD12-4626-55A8-89B4-BA50C3E412EE}"/>
              </a:ext>
            </a:extLst>
          </p:cNvPr>
          <p:cNvSpPr txBox="1"/>
          <p:nvPr/>
        </p:nvSpPr>
        <p:spPr>
          <a:xfrm>
            <a:off x="5236468" y="3782470"/>
            <a:ext cx="2233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Inlämning av </a:t>
            </a:r>
            <a:r>
              <a:rPr kumimoji="0" lang="sv-SE" sz="1400" b="1" i="0" u="none" strike="noStrike" kern="1200" cap="none" spc="0" normalizeH="0" baseline="0" noProof="0">
                <a:ln>
                  <a:noFill/>
                </a:ln>
                <a:solidFill>
                  <a:prstClr val="black"/>
                </a:solidFill>
                <a:effectLst/>
                <a:uLnTx/>
                <a:uFillTx/>
                <a:latin typeface="Arial"/>
                <a:ea typeface="+mn-ea"/>
                <a:cs typeface="+mn-cs"/>
              </a:rPr>
              <a:t>dossier</a:t>
            </a:r>
            <a:r>
              <a:rPr kumimoji="0" lang="sv-SE" sz="1400" b="0" i="0" u="none" strike="noStrike" kern="1200" cap="none" spc="0" normalizeH="0" baseline="0" noProof="0">
                <a:ln>
                  <a:noFill/>
                </a:ln>
                <a:solidFill>
                  <a:prstClr val="black"/>
                </a:solidFill>
                <a:effectLst/>
                <a:uLnTx/>
                <a:uFillTx/>
                <a:latin typeface="Arial"/>
                <a:ea typeface="+mn-ea"/>
                <a:cs typeface="+mn-cs"/>
              </a:rPr>
              <a:t> av </a:t>
            </a:r>
            <a:r>
              <a:rPr kumimoji="0" lang="sv-SE" sz="1400" b="1" i="0" u="none" strike="noStrike" kern="1200" cap="none" spc="0" normalizeH="0" baseline="0" noProof="0">
                <a:ln>
                  <a:noFill/>
                </a:ln>
                <a:solidFill>
                  <a:prstClr val="black"/>
                </a:solidFill>
                <a:effectLst/>
                <a:uLnTx/>
                <a:uFillTx/>
                <a:latin typeface="Arial"/>
                <a:ea typeface="+mn-ea"/>
                <a:cs typeface="+mn-cs"/>
              </a:rPr>
              <a:t>företaget</a:t>
            </a: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DD9EF6C9-9774-CC4E-4773-1723A8E2BC48}"/>
              </a:ext>
            </a:extLst>
          </p:cNvPr>
          <p:cNvCxnSpPr>
            <a:cxnSpLocks/>
          </p:cNvCxnSpPr>
          <p:nvPr/>
        </p:nvCxnSpPr>
        <p:spPr>
          <a:xfrm flipV="1">
            <a:off x="3485722" y="3368590"/>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5024EC52-692C-379D-0C58-575AA6C6B75B}"/>
              </a:ext>
            </a:extLst>
          </p:cNvPr>
          <p:cNvCxnSpPr>
            <a:cxnSpLocks/>
          </p:cNvCxnSpPr>
          <p:nvPr/>
        </p:nvCxnSpPr>
        <p:spPr>
          <a:xfrm flipV="1">
            <a:off x="8945150" y="3368590"/>
            <a:ext cx="0" cy="39999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02ED5204-1C8C-172F-2AB3-8AB7DD0D7F4F}"/>
              </a:ext>
            </a:extLst>
          </p:cNvPr>
          <p:cNvCxnSpPr>
            <a:cxnSpLocks/>
          </p:cNvCxnSpPr>
          <p:nvPr/>
        </p:nvCxnSpPr>
        <p:spPr>
          <a:xfrm flipV="1">
            <a:off x="6220018" y="3386690"/>
            <a:ext cx="52" cy="36256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Vänster klammerparentes 30">
            <a:extLst>
              <a:ext uri="{FF2B5EF4-FFF2-40B4-BE49-F238E27FC236}">
                <a16:creationId xmlns:a16="http://schemas.microsoft.com/office/drawing/2014/main" id="{0C2627EA-314C-86F4-F147-86DC670B7E2A}"/>
              </a:ext>
            </a:extLst>
          </p:cNvPr>
          <p:cNvSpPr/>
          <p:nvPr/>
        </p:nvSpPr>
        <p:spPr>
          <a:xfrm rot="16200000">
            <a:off x="7405464" y="3095073"/>
            <a:ext cx="429265" cy="2800157"/>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ktangel 4">
            <a:extLst>
              <a:ext uri="{FF2B5EF4-FFF2-40B4-BE49-F238E27FC236}">
                <a16:creationId xmlns:a16="http://schemas.microsoft.com/office/drawing/2014/main" id="{C1DF7ABD-66A4-FCE7-6931-A2278857EEA5}"/>
              </a:ext>
            </a:extLst>
          </p:cNvPr>
          <p:cNvSpPr/>
          <p:nvPr/>
        </p:nvSpPr>
        <p:spPr>
          <a:xfrm>
            <a:off x="8467843" y="2483238"/>
            <a:ext cx="1611812" cy="386536"/>
          </a:xfrm>
          <a:prstGeom prst="rect">
            <a:avLst/>
          </a:prstGeom>
          <a:pattFill prst="dk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Pil: höger 17">
            <a:extLst>
              <a:ext uri="{FF2B5EF4-FFF2-40B4-BE49-F238E27FC236}">
                <a16:creationId xmlns:a16="http://schemas.microsoft.com/office/drawing/2014/main" id="{3D86D53C-0B42-2856-F999-5CE73FEC6982}"/>
              </a:ext>
            </a:extLst>
          </p:cNvPr>
          <p:cNvSpPr/>
          <p:nvPr/>
        </p:nvSpPr>
        <p:spPr>
          <a:xfrm>
            <a:off x="9020175" y="2282343"/>
            <a:ext cx="3019424" cy="79512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TLV:s utredning (180 dagar)</a:t>
            </a:r>
          </a:p>
        </p:txBody>
      </p:sp>
      <p:sp>
        <p:nvSpPr>
          <p:cNvPr id="36" name="Rektangel: rundade hörn 35">
            <a:extLst>
              <a:ext uri="{FF2B5EF4-FFF2-40B4-BE49-F238E27FC236}">
                <a16:creationId xmlns:a16="http://schemas.microsoft.com/office/drawing/2014/main" id="{3EDF00BC-C9FD-5859-DAEF-AC5A7F40ACA0}"/>
              </a:ext>
            </a:extLst>
          </p:cNvPr>
          <p:cNvSpPr/>
          <p:nvPr/>
        </p:nvSpPr>
        <p:spPr>
          <a:xfrm>
            <a:off x="7957231" y="5384387"/>
            <a:ext cx="4169869" cy="8986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ruta 34">
            <a:extLst>
              <a:ext uri="{FF2B5EF4-FFF2-40B4-BE49-F238E27FC236}">
                <a16:creationId xmlns:a16="http://schemas.microsoft.com/office/drawing/2014/main" id="{B661E78B-F00C-28B5-93B1-CF4242CC857E}"/>
              </a:ext>
            </a:extLst>
          </p:cNvPr>
          <p:cNvSpPr txBox="1"/>
          <p:nvPr/>
        </p:nvSpPr>
        <p:spPr>
          <a:xfrm>
            <a:off x="7957231" y="5391401"/>
            <a:ext cx="41490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a:solidFill>
                  <a:schemeClr val="bg1"/>
                </a:solidFill>
                <a:latin typeface="Arial"/>
              </a:rPr>
              <a:t>R</a:t>
            </a:r>
            <a:r>
              <a:rPr kumimoji="0" lang="sv-SE" sz="1400" b="0" i="1" u="none" strike="noStrike" kern="1200" cap="none" spc="0" normalizeH="0" baseline="0" noProof="0">
                <a:ln>
                  <a:noFill/>
                </a:ln>
                <a:solidFill>
                  <a:schemeClr val="bg1"/>
                </a:solidFill>
                <a:effectLst/>
                <a:uLnTx/>
                <a:uFillTx/>
                <a:latin typeface="Arial"/>
                <a:ea typeface="+mn-ea"/>
                <a:cs typeface="+mn-cs"/>
              </a:rPr>
              <a:t>apport ska utgöra</a:t>
            </a:r>
            <a:r>
              <a:rPr lang="sv-SE" sz="1400" i="1">
                <a:solidFill>
                  <a:schemeClr val="bg1"/>
                </a:solidFill>
                <a:latin typeface="Arial"/>
              </a:rPr>
              <a:t> </a:t>
            </a:r>
            <a:r>
              <a:rPr kumimoji="0" lang="sv-SE" sz="1400" b="0" i="1" u="none" strike="noStrike" kern="1200" cap="none" spc="0" normalizeH="0" baseline="0" noProof="0">
                <a:ln>
                  <a:noFill/>
                </a:ln>
                <a:solidFill>
                  <a:schemeClr val="bg1"/>
                </a:solidFill>
                <a:effectLst/>
                <a:uLnTx/>
                <a:uFillTx/>
                <a:latin typeface="Arial"/>
                <a:ea typeface="+mn-ea"/>
                <a:cs typeface="+mn-cs"/>
              </a:rPr>
              <a:t>underlag till TLV:s</a:t>
            </a:r>
            <a:r>
              <a:rPr lang="sv-SE" sz="1400" i="1">
                <a:solidFill>
                  <a:schemeClr val="bg1"/>
                </a:solidFill>
                <a:latin typeface="Arial"/>
              </a:rPr>
              <a:t> </a:t>
            </a:r>
            <a:r>
              <a:rPr kumimoji="0" lang="sv-SE" sz="1400" b="0" i="1" u="none" strike="noStrike" kern="1200" cap="none" spc="0" normalizeH="0" baseline="0" noProof="0">
                <a:ln>
                  <a:noFill/>
                </a:ln>
                <a:solidFill>
                  <a:schemeClr val="bg1"/>
                </a:solidFill>
                <a:effectLst/>
                <a:uLnTx/>
                <a:uFillTx/>
                <a:latin typeface="Arial"/>
                <a:ea typeface="+mn-ea"/>
                <a:cs typeface="+mn-cs"/>
              </a:rPr>
              <a:t>utredningar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Utvärdera och dra slutsatser om relativ nytta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Tillämpa hälsoekonomi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Fatta beslut om pris och subvention</a:t>
            </a:r>
            <a:endParaRPr kumimoji="0" lang="sv-SE" sz="1400" b="0" i="1" u="none" strike="noStrike" kern="1200" cap="none" spc="0" normalizeH="0" baseline="0" noProof="0">
              <a:ln>
                <a:noFill/>
              </a:ln>
              <a:solidFill>
                <a:schemeClr val="bg1"/>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E289EEC9-9BD1-C613-799F-55E1F7B1D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666" y="2501212"/>
            <a:ext cx="531284" cy="356410"/>
          </a:xfrm>
          <a:prstGeom prst="rect">
            <a:avLst/>
          </a:prstGeom>
        </p:spPr>
      </p:pic>
      <p:sp>
        <p:nvSpPr>
          <p:cNvPr id="6" name="textruta 5">
            <a:extLst>
              <a:ext uri="{FF2B5EF4-FFF2-40B4-BE49-F238E27FC236}">
                <a16:creationId xmlns:a16="http://schemas.microsoft.com/office/drawing/2014/main" id="{EEE6DF19-DAC6-2E28-C95D-B619C00F6CAF}"/>
              </a:ext>
            </a:extLst>
          </p:cNvPr>
          <p:cNvSpPr txBox="1"/>
          <p:nvPr/>
        </p:nvSpPr>
        <p:spPr>
          <a:xfrm>
            <a:off x="629431" y="1793908"/>
            <a:ext cx="4176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a:ea typeface="+mn-ea"/>
                <a:cs typeface="+mn-cs"/>
              </a:rPr>
              <a:t>Giltig ansökan till 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Klockan för HTA-EU-processen börjar ticka </a:t>
            </a:r>
          </a:p>
        </p:txBody>
      </p:sp>
      <p:cxnSp>
        <p:nvCxnSpPr>
          <p:cNvPr id="7" name="Rak pilkoppling 6">
            <a:extLst>
              <a:ext uri="{FF2B5EF4-FFF2-40B4-BE49-F238E27FC236}">
                <a16:creationId xmlns:a16="http://schemas.microsoft.com/office/drawing/2014/main" id="{DCFEC71C-E95B-98E1-1006-FB38A9E76710}"/>
              </a:ext>
            </a:extLst>
          </p:cNvPr>
          <p:cNvCxnSpPr>
            <a:cxnSpLocks/>
          </p:cNvCxnSpPr>
          <p:nvPr/>
        </p:nvCxnSpPr>
        <p:spPr>
          <a:xfrm>
            <a:off x="592666" y="2063322"/>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upp 19">
            <a:extLst>
              <a:ext uri="{FF2B5EF4-FFF2-40B4-BE49-F238E27FC236}">
                <a16:creationId xmlns:a16="http://schemas.microsoft.com/office/drawing/2014/main" id="{B51961B5-C81D-AEFC-EFED-95CDFCBF738F}"/>
              </a:ext>
            </a:extLst>
          </p:cNvPr>
          <p:cNvGrpSpPr/>
          <p:nvPr/>
        </p:nvGrpSpPr>
        <p:grpSpPr>
          <a:xfrm>
            <a:off x="551059" y="5698887"/>
            <a:ext cx="2944341" cy="351676"/>
            <a:chOff x="809778" y="7998733"/>
            <a:chExt cx="6674001" cy="351676"/>
          </a:xfrm>
        </p:grpSpPr>
        <p:sp>
          <p:nvSpPr>
            <p:cNvPr id="21" name="Rektangel: rundade hörn 20">
              <a:extLst>
                <a:ext uri="{FF2B5EF4-FFF2-40B4-BE49-F238E27FC236}">
                  <a16:creationId xmlns:a16="http://schemas.microsoft.com/office/drawing/2014/main" id="{88FE4FBC-881C-6A9B-C587-BF9E48811484}"/>
                </a:ext>
              </a:extLst>
            </p:cNvPr>
            <p:cNvSpPr/>
            <p:nvPr/>
          </p:nvSpPr>
          <p:spPr>
            <a:xfrm>
              <a:off x="809778" y="7998733"/>
              <a:ext cx="4961933" cy="3516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4027B8F7-703B-3A07-E201-7194CBE40368}"/>
                </a:ext>
              </a:extLst>
            </p:cNvPr>
            <p:cNvSpPr txBox="1"/>
            <p:nvPr/>
          </p:nvSpPr>
          <p:spPr>
            <a:xfrm>
              <a:off x="823149" y="8030751"/>
              <a:ext cx="6660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chemeClr val="bg1"/>
                  </a:solidFill>
                  <a:effectLst/>
                  <a:uLnTx/>
                  <a:uFillTx/>
                  <a:latin typeface="Arial"/>
                  <a:ea typeface="+mn-ea"/>
                  <a:cs typeface="+mn-cs"/>
                </a:rPr>
                <a:t>Nationellt PICO (~ 3 mån)</a:t>
              </a:r>
            </a:p>
          </p:txBody>
        </p:sp>
      </p:grpSp>
      <p:cxnSp>
        <p:nvCxnSpPr>
          <p:cNvPr id="45" name="Rak pilkoppling 44">
            <a:extLst>
              <a:ext uri="{FF2B5EF4-FFF2-40B4-BE49-F238E27FC236}">
                <a16:creationId xmlns:a16="http://schemas.microsoft.com/office/drawing/2014/main" id="{09835686-8EE6-A809-DEC9-B0DD8D4CD553}"/>
              </a:ext>
            </a:extLst>
          </p:cNvPr>
          <p:cNvCxnSpPr>
            <a:cxnSpLocks/>
          </p:cNvCxnSpPr>
          <p:nvPr/>
        </p:nvCxnSpPr>
        <p:spPr>
          <a:xfrm flipV="1">
            <a:off x="2411895" y="4280518"/>
            <a:ext cx="0" cy="1316972"/>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upp 48">
            <a:extLst>
              <a:ext uri="{FF2B5EF4-FFF2-40B4-BE49-F238E27FC236}">
                <a16:creationId xmlns:a16="http://schemas.microsoft.com/office/drawing/2014/main" id="{342FF161-34C0-AD91-7F9C-EA85F2F4010F}"/>
              </a:ext>
            </a:extLst>
          </p:cNvPr>
          <p:cNvGrpSpPr/>
          <p:nvPr/>
        </p:nvGrpSpPr>
        <p:grpSpPr>
          <a:xfrm>
            <a:off x="10191541" y="999556"/>
            <a:ext cx="1914723" cy="1392678"/>
            <a:chOff x="9480438" y="4284218"/>
            <a:chExt cx="2428147" cy="1392678"/>
          </a:xfrm>
        </p:grpSpPr>
        <p:sp>
          <p:nvSpPr>
            <p:cNvPr id="50" name="textruta 49">
              <a:extLst>
                <a:ext uri="{FF2B5EF4-FFF2-40B4-BE49-F238E27FC236}">
                  <a16:creationId xmlns:a16="http://schemas.microsoft.com/office/drawing/2014/main" id="{1207B0B2-813B-A7A4-15F7-78F52288F454}"/>
                </a:ext>
              </a:extLst>
            </p:cNvPr>
            <p:cNvSpPr txBox="1"/>
            <p:nvPr/>
          </p:nvSpPr>
          <p:spPr>
            <a:xfrm>
              <a:off x="9690087" y="4284218"/>
              <a:ext cx="21263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Beslut</a:t>
              </a:r>
              <a:r>
                <a:rPr kumimoji="0" lang="sv-SE" sz="1400" b="0" i="0" u="none" strike="noStrike" kern="1200" cap="none" spc="0" normalizeH="0" baseline="0" noProof="0">
                  <a:ln>
                    <a:noFill/>
                  </a:ln>
                  <a:solidFill>
                    <a:prstClr val="black"/>
                  </a:solidFill>
                  <a:effectLst/>
                  <a:uLnTx/>
                  <a:uFillTx/>
                  <a:latin typeface="Arial"/>
                  <a:ea typeface="+mn-ea"/>
                  <a:cs typeface="+mn-cs"/>
                </a:rPr>
                <a:t> om </a:t>
              </a:r>
              <a:r>
                <a:rPr kumimoji="0" lang="sv-SE" sz="1400" b="1" i="0" u="none" strike="noStrike" kern="1200" cap="none" spc="0" normalizeH="0" baseline="0" noProof="0">
                  <a:ln>
                    <a:noFill/>
                  </a:ln>
                  <a:solidFill>
                    <a:prstClr val="black"/>
                  </a:solidFill>
                  <a:effectLst/>
                  <a:uLnTx/>
                  <a:uFillTx/>
                  <a:latin typeface="Arial"/>
                  <a:ea typeface="+mn-ea"/>
                  <a:cs typeface="+mn-cs"/>
                </a:rPr>
                <a:t>pris och subvention </a:t>
              </a:r>
            </a:p>
          </p:txBody>
        </p:sp>
        <p:grpSp>
          <p:nvGrpSpPr>
            <p:cNvPr id="51" name="Grupp 50">
              <a:extLst>
                <a:ext uri="{FF2B5EF4-FFF2-40B4-BE49-F238E27FC236}">
                  <a16:creationId xmlns:a16="http://schemas.microsoft.com/office/drawing/2014/main" id="{E92DC3CD-847D-B92B-C104-DD13FB9AE2F7}"/>
                </a:ext>
              </a:extLst>
            </p:cNvPr>
            <p:cNvGrpSpPr/>
            <p:nvPr/>
          </p:nvGrpSpPr>
          <p:grpSpPr>
            <a:xfrm>
              <a:off x="9480438" y="4579642"/>
              <a:ext cx="2428147" cy="1097254"/>
              <a:chOff x="9480438" y="4579642"/>
              <a:chExt cx="2428147" cy="1097254"/>
            </a:xfrm>
          </p:grpSpPr>
          <p:pic>
            <p:nvPicPr>
              <p:cNvPr id="52" name="Bild 51" descr="Rättvisans vågskålar kontur">
                <a:extLst>
                  <a:ext uri="{FF2B5EF4-FFF2-40B4-BE49-F238E27FC236}">
                    <a16:creationId xmlns:a16="http://schemas.microsoft.com/office/drawing/2014/main" id="{A57D9B54-3D23-55A0-5FFF-407CC46A77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484" y="4579642"/>
                <a:ext cx="1022653" cy="1022653"/>
              </a:xfrm>
              <a:prstGeom prst="rect">
                <a:avLst/>
              </a:prstGeom>
            </p:spPr>
          </p:pic>
          <p:sp>
            <p:nvSpPr>
              <p:cNvPr id="53" name="textruta 52">
                <a:extLst>
                  <a:ext uri="{FF2B5EF4-FFF2-40B4-BE49-F238E27FC236}">
                    <a16:creationId xmlns:a16="http://schemas.microsoft.com/office/drawing/2014/main" id="{2C108052-DC49-D055-8710-0A2F83204313}"/>
                  </a:ext>
                </a:extLst>
              </p:cNvPr>
              <p:cNvSpPr txBox="1"/>
              <p:nvPr/>
            </p:nvSpPr>
            <p:spPr>
              <a:xfrm>
                <a:off x="9480438" y="5215231"/>
                <a:ext cx="8936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Relativ nytta</a:t>
                </a:r>
              </a:p>
            </p:txBody>
          </p:sp>
          <p:sp>
            <p:nvSpPr>
              <p:cNvPr id="54" name="textruta 53">
                <a:extLst>
                  <a:ext uri="{FF2B5EF4-FFF2-40B4-BE49-F238E27FC236}">
                    <a16:creationId xmlns:a16="http://schemas.microsoft.com/office/drawing/2014/main" id="{62FFE73F-DD61-1143-01B8-45C7C4E0104D}"/>
                  </a:ext>
                </a:extLst>
              </p:cNvPr>
              <p:cNvSpPr txBox="1"/>
              <p:nvPr/>
            </p:nvSpPr>
            <p:spPr>
              <a:xfrm>
                <a:off x="10972151" y="5215231"/>
                <a:ext cx="93643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Relativ kostnad</a:t>
                </a:r>
              </a:p>
            </p:txBody>
          </p:sp>
        </p:grpSp>
      </p:grpSp>
    </p:spTree>
    <p:extLst>
      <p:ext uri="{BB962C8B-B14F-4D97-AF65-F5344CB8AC3E}">
        <p14:creationId xmlns:p14="http://schemas.microsoft.com/office/powerpoint/2010/main" val="21188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FF3D77B0-34AB-4F5B-AAA1-70E1A3482E4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0" imgH="531" progId="TCLayout.ActiveDocument.1">
                  <p:embed/>
                </p:oleObj>
              </mc:Choice>
              <mc:Fallback>
                <p:oleObj name="think-cell Slide" r:id="rId4" imgW="530" imgH="531" progId="TCLayout.ActiveDocument.1">
                  <p:embed/>
                  <p:pic>
                    <p:nvPicPr>
                      <p:cNvPr id="6" name="Objekt 5" hidden="1">
                        <a:extLst>
                          <a:ext uri="{FF2B5EF4-FFF2-40B4-BE49-F238E27FC236}">
                            <a16:creationId xmlns:a16="http://schemas.microsoft.com/office/drawing/2014/main" id="{FF3D77B0-34AB-4F5B-AAA1-70E1A3482E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Bildobjekt 3"/>
          <p:cNvPicPr>
            <a:picLocks noChangeAspect="1"/>
          </p:cNvPicPr>
          <p:nvPr/>
        </p:nvPicPr>
        <p:blipFill rotWithShape="1">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22873"/>
          <a:stretch/>
        </p:blipFill>
        <p:spPr>
          <a:xfrm flipH="1">
            <a:off x="7022969" y="2388069"/>
            <a:ext cx="5169030" cy="4469931"/>
          </a:xfrm>
          <a:prstGeom prst="rect">
            <a:avLst/>
          </a:prstGeom>
        </p:spPr>
      </p:pic>
      <p:sp>
        <p:nvSpPr>
          <p:cNvPr id="2" name="Rubrik 1"/>
          <p:cNvSpPr>
            <a:spLocks noGrp="1"/>
          </p:cNvSpPr>
          <p:nvPr>
            <p:ph type="title"/>
          </p:nvPr>
        </p:nvSpPr>
        <p:spPr>
          <a:xfrm>
            <a:off x="593724" y="795777"/>
            <a:ext cx="11004551" cy="736600"/>
          </a:xfrm>
        </p:spPr>
        <p:txBody>
          <a:bodyPr vert="horz"/>
          <a:lstStyle/>
          <a:p>
            <a:r>
              <a:rPr lang="sv-SE" sz="4000"/>
              <a:t>Syfte</a:t>
            </a:r>
          </a:p>
        </p:txBody>
      </p:sp>
      <p:sp>
        <p:nvSpPr>
          <p:cNvPr id="3" name="Platshållare för innehåll 2"/>
          <p:cNvSpPr>
            <a:spLocks noGrp="1"/>
          </p:cNvSpPr>
          <p:nvPr>
            <p:ph idx="1"/>
          </p:nvPr>
        </p:nvSpPr>
        <p:spPr>
          <a:xfrm>
            <a:off x="593724" y="2696489"/>
            <a:ext cx="7207859" cy="3537366"/>
          </a:xfrm>
        </p:spPr>
        <p:txBody>
          <a:bodyPr>
            <a:normAutofit/>
          </a:bodyPr>
          <a:lstStyle/>
          <a:p>
            <a:r>
              <a:rPr lang="sv-SE" sz="2000" dirty="0">
                <a:solidFill>
                  <a:srgbClr val="000000"/>
                </a:solidFill>
                <a:latin typeface="Arial" panose="020B0604020202020204" pitchFamily="34" charset="0"/>
              </a:rPr>
              <a:t>Beskriva den nya HTA-förordningen och vilken betydelse  gemensamma utvärderingar av medicinsk teknik kommer få för TLV:s arbete med </a:t>
            </a:r>
          </a:p>
          <a:p>
            <a:pPr lvl="1"/>
            <a:r>
              <a:rPr lang="sv-SE" sz="2000" dirty="0">
                <a:solidFill>
                  <a:srgbClr val="000000"/>
                </a:solidFill>
                <a:latin typeface="Arial" panose="020B0604020202020204" pitchFamily="34" charset="0"/>
              </a:rPr>
              <a:t>prissättning och subvention av läkemedel</a:t>
            </a:r>
          </a:p>
          <a:p>
            <a:pPr lvl="1"/>
            <a:r>
              <a:rPr lang="sv-SE" sz="2000" dirty="0">
                <a:solidFill>
                  <a:srgbClr val="000000"/>
                </a:solidFill>
                <a:latin typeface="Arial" panose="020B0604020202020204" pitchFamily="34" charset="0"/>
              </a:rPr>
              <a:t>hälsoekonomiska bedömningar av klinikläkemedel och medicintekniska produkter</a:t>
            </a:r>
            <a:endParaRPr lang="sv-SE" sz="2000" b="0" i="0" u="none" strike="noStrike" dirty="0">
              <a:solidFill>
                <a:srgbClr val="000000"/>
              </a:solidFill>
              <a:effectLst/>
              <a:latin typeface="Arial" panose="020B0604020202020204" pitchFamily="34" charset="0"/>
            </a:endParaRPr>
          </a:p>
        </p:txBody>
      </p:sp>
      <p:sp>
        <p:nvSpPr>
          <p:cNvPr id="7" name="Slide Number Placeholder 2"/>
          <p:cNvSpPr txBox="1">
            <a:spLocks/>
          </p:cNvSpPr>
          <p:nvPr/>
        </p:nvSpPr>
        <p:spPr>
          <a:xfrm>
            <a:off x="5898488" y="6512657"/>
            <a:ext cx="539504" cy="225002"/>
          </a:xfrm>
          <a:prstGeom prst="rect">
            <a:avLst/>
          </a:prstGeom>
        </p:spPr>
        <p:txBody>
          <a:bodyPr/>
          <a:ls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auto">
              <a:spcBef>
                <a:spcPts val="0"/>
              </a:spcBef>
              <a:spcAft>
                <a:spcPts val="0"/>
              </a:spcAft>
              <a:defRPr/>
            </a:pPr>
            <a:fld id="{7F347C52-E49B-4AE3-9F3B-4526700C009D}" type="slidenum">
              <a:rPr lang="en-US" sz="1200" kern="0">
                <a:solidFill>
                  <a:prstClr val="black">
                    <a:lumMod val="65000"/>
                    <a:lumOff val="35000"/>
                  </a:prstClr>
                </a:solidFill>
                <a:latin typeface="Arial"/>
              </a:rPr>
              <a:pPr fontAlgn="auto">
                <a:spcBef>
                  <a:spcPts val="0"/>
                </a:spcBef>
                <a:spcAft>
                  <a:spcPts val="0"/>
                </a:spcAft>
                <a:defRPr/>
              </a:pPr>
              <a:t>2</a:t>
            </a:fld>
            <a:r>
              <a:rPr lang="en-US" kern="0">
                <a:solidFill>
                  <a:prstClr val="black">
                    <a:lumMod val="65000"/>
                    <a:lumOff val="35000"/>
                  </a:prstClr>
                </a:solidFill>
                <a:latin typeface="Arial"/>
              </a:rPr>
              <a:t> </a:t>
            </a:r>
          </a:p>
        </p:txBody>
      </p:sp>
    </p:spTree>
    <p:extLst>
      <p:ext uri="{BB962C8B-B14F-4D97-AF65-F5344CB8AC3E}">
        <p14:creationId xmlns:p14="http://schemas.microsoft.com/office/powerpoint/2010/main" val="120179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2915B074-D809-3DC8-8758-64B0E498B436}"/>
              </a:ext>
            </a:extLst>
          </p:cNvPr>
          <p:cNvGraphicFramePr>
            <a:graphicFrameLocks noChangeAspect="1"/>
          </p:cNvGraphicFramePr>
          <p:nvPr>
            <p:custDataLst>
              <p:tags r:id="rId1"/>
            </p:custDataLst>
            <p:extLst>
              <p:ext uri="{D42A27DB-BD31-4B8C-83A1-F6EECF244321}">
                <p14:modId xmlns:p14="http://schemas.microsoft.com/office/powerpoint/2010/main" val="1095356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25" name="Objekt 24" hidden="1">
                        <a:extLst>
                          <a:ext uri="{FF2B5EF4-FFF2-40B4-BE49-F238E27FC236}">
                            <a16:creationId xmlns:a16="http://schemas.microsoft.com/office/drawing/2014/main" id="{2915B074-D809-3DC8-8758-64B0E498B4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7" name="Rektangel 46">
            <a:extLst>
              <a:ext uri="{FF2B5EF4-FFF2-40B4-BE49-F238E27FC236}">
                <a16:creationId xmlns:a16="http://schemas.microsoft.com/office/drawing/2014/main" id="{46D7A870-6DA1-F358-F9B5-4A6CC436CB4F}"/>
              </a:ext>
            </a:extLst>
          </p:cNvPr>
          <p:cNvSpPr/>
          <p:nvPr/>
        </p:nvSpPr>
        <p:spPr>
          <a:xfrm>
            <a:off x="0" y="5268191"/>
            <a:ext cx="12192000" cy="10964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600">
                <a:solidFill>
                  <a:schemeClr val="tx1"/>
                </a:solidFill>
              </a:rPr>
              <a:t>TLV:s skyldigheter</a:t>
            </a:r>
          </a:p>
        </p:txBody>
      </p:sp>
      <p:sp>
        <p:nvSpPr>
          <p:cNvPr id="4" name="Rubrik 3">
            <a:extLst>
              <a:ext uri="{FF2B5EF4-FFF2-40B4-BE49-F238E27FC236}">
                <a16:creationId xmlns:a16="http://schemas.microsoft.com/office/drawing/2014/main" id="{C351F361-20FC-04D2-4D1E-43DF5DEF1928}"/>
              </a:ext>
            </a:extLst>
          </p:cNvPr>
          <p:cNvSpPr>
            <a:spLocks noGrp="1"/>
          </p:cNvSpPr>
          <p:nvPr>
            <p:ph type="title"/>
          </p:nvPr>
        </p:nvSpPr>
        <p:spPr>
          <a:xfrm>
            <a:off x="592666" y="560992"/>
            <a:ext cx="11004552" cy="736600"/>
          </a:xfrm>
        </p:spPr>
        <p:txBody>
          <a:bodyPr vert="horz"/>
          <a:lstStyle/>
          <a:p>
            <a:r>
              <a:rPr lang="sv-SE" sz="3200"/>
              <a:t>TLV utvecklar interna processer för att kunna svara mot kraven i förordningen  </a:t>
            </a:r>
          </a:p>
        </p:txBody>
      </p:sp>
      <p:sp>
        <p:nvSpPr>
          <p:cNvPr id="14" name="Pil: höger 13">
            <a:extLst>
              <a:ext uri="{FF2B5EF4-FFF2-40B4-BE49-F238E27FC236}">
                <a16:creationId xmlns:a16="http://schemas.microsoft.com/office/drawing/2014/main" id="{2A2AA71C-C1D2-4616-E994-170A99FA2446}"/>
              </a:ext>
            </a:extLst>
          </p:cNvPr>
          <p:cNvSpPr/>
          <p:nvPr/>
        </p:nvSpPr>
        <p:spPr>
          <a:xfrm>
            <a:off x="592666" y="2306929"/>
            <a:ext cx="7911039" cy="7366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CHMP/EMA regulatoriska process för centraliserat godkännande</a:t>
            </a:r>
          </a:p>
        </p:txBody>
      </p:sp>
      <p:sp>
        <p:nvSpPr>
          <p:cNvPr id="15" name="Pil: höger 14">
            <a:extLst>
              <a:ext uri="{FF2B5EF4-FFF2-40B4-BE49-F238E27FC236}">
                <a16:creationId xmlns:a16="http://schemas.microsoft.com/office/drawing/2014/main" id="{B25EAF12-0D99-0E47-13E2-081C3238F091}"/>
              </a:ext>
            </a:extLst>
          </p:cNvPr>
          <p:cNvSpPr/>
          <p:nvPr/>
        </p:nvSpPr>
        <p:spPr>
          <a:xfrm>
            <a:off x="592666" y="2898822"/>
            <a:ext cx="8353981" cy="728078"/>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Gemensam klinisk utvärdering (JCA), HTA-R</a:t>
            </a:r>
          </a:p>
        </p:txBody>
      </p:sp>
      <p:sp>
        <p:nvSpPr>
          <p:cNvPr id="17" name="textruta 16">
            <a:extLst>
              <a:ext uri="{FF2B5EF4-FFF2-40B4-BE49-F238E27FC236}">
                <a16:creationId xmlns:a16="http://schemas.microsoft.com/office/drawing/2014/main" id="{847BFCD2-5CDE-940D-6BF4-69BAEAC665A7}"/>
              </a:ext>
            </a:extLst>
          </p:cNvPr>
          <p:cNvSpPr txBox="1"/>
          <p:nvPr/>
        </p:nvSpPr>
        <p:spPr>
          <a:xfrm>
            <a:off x="2037819" y="3782470"/>
            <a:ext cx="284460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Medlemsstaterna enas om gemensamt </a:t>
            </a:r>
            <a:r>
              <a:rPr kumimoji="0" lang="sv-SE" sz="1400" b="1" i="0" u="none" strike="noStrike" kern="1200" cap="none" spc="0" normalizeH="0" baseline="0" noProof="0">
                <a:ln>
                  <a:noFill/>
                </a:ln>
                <a:solidFill>
                  <a:prstClr val="black"/>
                </a:solidFill>
                <a:effectLst/>
                <a:uLnTx/>
                <a:uFillTx/>
                <a:latin typeface="Arial"/>
                <a:ea typeface="+mn-ea"/>
                <a:cs typeface="+mn-cs"/>
              </a:rPr>
              <a:t>PICO</a:t>
            </a:r>
          </a:p>
        </p:txBody>
      </p:sp>
      <p:sp>
        <p:nvSpPr>
          <p:cNvPr id="19" name="textruta 18">
            <a:extLst>
              <a:ext uri="{FF2B5EF4-FFF2-40B4-BE49-F238E27FC236}">
                <a16:creationId xmlns:a16="http://schemas.microsoft.com/office/drawing/2014/main" id="{B12F96D4-B123-6283-CEDC-06DB6E85FBEC}"/>
              </a:ext>
            </a:extLst>
          </p:cNvPr>
          <p:cNvSpPr txBox="1"/>
          <p:nvPr/>
        </p:nvSpPr>
        <p:spPr>
          <a:xfrm>
            <a:off x="7553251" y="3765052"/>
            <a:ext cx="30194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JCA-rapport klar </a:t>
            </a:r>
            <a:r>
              <a:rPr kumimoji="0" lang="sv-SE" sz="1400" b="0" i="0" u="none" strike="noStrike" kern="1200" cap="none" spc="0" normalizeH="0" baseline="0" noProof="0">
                <a:ln>
                  <a:noFill/>
                </a:ln>
                <a:solidFill>
                  <a:prstClr val="black"/>
                </a:solidFill>
                <a:effectLst/>
                <a:uLnTx/>
                <a:uFillTx/>
                <a:latin typeface="Arial"/>
                <a:ea typeface="+mn-ea"/>
                <a:cs typeface="+mn-cs"/>
              </a:rPr>
              <a:t>senast </a:t>
            </a:r>
            <a:r>
              <a:rPr kumimoji="0" lang="sv-SE" sz="1400" b="1" i="0" u="none" strike="noStrike" kern="1200" cap="none" spc="0" normalizeH="0" baseline="0" noProof="0">
                <a:ln>
                  <a:noFill/>
                </a:ln>
                <a:solidFill>
                  <a:prstClr val="black"/>
                </a:solidFill>
                <a:effectLst/>
                <a:uLnTx/>
                <a:uFillTx/>
                <a:latin typeface="Arial"/>
                <a:ea typeface="+mn-ea"/>
                <a:cs typeface="+mn-cs"/>
              </a:rPr>
              <a:t>30 dagar</a:t>
            </a:r>
            <a:r>
              <a:rPr kumimoji="0" lang="sv-SE" sz="1400" b="0" i="0" u="none" strike="noStrike" kern="1200" cap="none" spc="0" normalizeH="0" baseline="0" noProof="0">
                <a:ln>
                  <a:noFill/>
                </a:ln>
                <a:solidFill>
                  <a:prstClr val="black"/>
                </a:solidFill>
                <a:effectLst/>
                <a:uLnTx/>
                <a:uFillTx/>
                <a:latin typeface="Arial"/>
                <a:ea typeface="+mn-ea"/>
                <a:cs typeface="+mn-cs"/>
              </a:rPr>
              <a:t> efter godkännande från EC</a:t>
            </a:r>
          </a:p>
        </p:txBody>
      </p:sp>
      <p:sp>
        <p:nvSpPr>
          <p:cNvPr id="22" name="textruta 21">
            <a:extLst>
              <a:ext uri="{FF2B5EF4-FFF2-40B4-BE49-F238E27FC236}">
                <a16:creationId xmlns:a16="http://schemas.microsoft.com/office/drawing/2014/main" id="{9B08521C-C16B-6E8E-E932-6BE35D01846B}"/>
              </a:ext>
            </a:extLst>
          </p:cNvPr>
          <p:cNvSpPr txBox="1"/>
          <p:nvPr/>
        </p:nvSpPr>
        <p:spPr>
          <a:xfrm>
            <a:off x="4935286" y="4693823"/>
            <a:ext cx="536962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Assessor teamet utreder produktens </a:t>
            </a:r>
            <a:r>
              <a:rPr kumimoji="0" lang="sv-SE" sz="1400" b="1" i="0" u="none" strike="noStrike" kern="1200" cap="none" spc="0" normalizeH="0" baseline="0" noProof="0">
                <a:ln>
                  <a:noFill/>
                </a:ln>
                <a:solidFill>
                  <a:prstClr val="black"/>
                </a:solidFill>
                <a:effectLst/>
                <a:uLnTx/>
                <a:uFillTx/>
                <a:latin typeface="Arial"/>
                <a:ea typeface="+mn-ea"/>
                <a:cs typeface="+mn-cs"/>
              </a:rPr>
              <a:t>relativa effekt </a:t>
            </a:r>
            <a:r>
              <a:rPr kumimoji="0" lang="sv-SE" sz="1400" b="0" i="0" u="none" strike="noStrike" kern="1200" cap="none" spc="0" normalizeH="0" baseline="0" noProof="0">
                <a:ln>
                  <a:noFill/>
                </a:ln>
                <a:solidFill>
                  <a:prstClr val="black"/>
                </a:solidFill>
                <a:effectLst/>
                <a:uLnTx/>
                <a:uFillTx/>
                <a:latin typeface="Arial"/>
                <a:ea typeface="+mn-ea"/>
                <a:cs typeface="+mn-cs"/>
              </a:rPr>
              <a:t>och </a:t>
            </a:r>
            <a:r>
              <a:rPr kumimoji="0" lang="sv-SE" sz="1400" b="1" i="0" u="none" strike="noStrike" kern="1200" cap="none" spc="0" normalizeH="0" baseline="0" noProof="0">
                <a:ln>
                  <a:noFill/>
                </a:ln>
                <a:solidFill>
                  <a:prstClr val="black"/>
                </a:solidFill>
                <a:effectLst/>
                <a:uLnTx/>
                <a:uFillTx/>
                <a:latin typeface="Arial"/>
                <a:ea typeface="+mn-ea"/>
                <a:cs typeface="+mn-cs"/>
              </a:rPr>
              <a:t>skriver JCA-rapport </a:t>
            </a:r>
            <a:r>
              <a:rPr kumimoji="0" lang="sv-SE" sz="1400" b="0" i="0" u="none" strike="noStrike" kern="1200" cap="none" spc="0" normalizeH="0" baseline="0" noProof="0">
                <a:ln>
                  <a:noFill/>
                </a:ln>
                <a:solidFill>
                  <a:prstClr val="black"/>
                </a:solidFill>
                <a:effectLst/>
                <a:uLnTx/>
                <a:uFillTx/>
                <a:latin typeface="Arial"/>
                <a:ea typeface="+mn-ea"/>
                <a:cs typeface="+mn-cs"/>
              </a:rPr>
              <a:t>(total utredningstid ~ </a:t>
            </a:r>
            <a:r>
              <a:rPr kumimoji="0" lang="sv-SE" sz="1400" b="1" i="0" u="none" strike="noStrike" kern="1200" cap="none" spc="0" normalizeH="0" baseline="0" noProof="0">
                <a:ln>
                  <a:noFill/>
                </a:ln>
                <a:solidFill>
                  <a:prstClr val="black"/>
                </a:solidFill>
                <a:effectLst/>
                <a:uLnTx/>
                <a:uFillTx/>
                <a:latin typeface="Arial"/>
                <a:ea typeface="+mn-ea"/>
                <a:cs typeface="+mn-cs"/>
              </a:rPr>
              <a:t>100 dagar</a:t>
            </a:r>
            <a:r>
              <a:rPr kumimoji="0" lang="sv-SE" sz="14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prstClr val="black"/>
              </a:solidFill>
              <a:effectLst/>
              <a:uLnTx/>
              <a:uFillTx/>
              <a:latin typeface="Arial"/>
              <a:ea typeface="+mn-ea"/>
              <a:cs typeface="+mn-cs"/>
            </a:endParaRPr>
          </a:p>
        </p:txBody>
      </p:sp>
      <p:sp>
        <p:nvSpPr>
          <p:cNvPr id="23" name="textruta 22">
            <a:extLst>
              <a:ext uri="{FF2B5EF4-FFF2-40B4-BE49-F238E27FC236}">
                <a16:creationId xmlns:a16="http://schemas.microsoft.com/office/drawing/2014/main" id="{FA29FD12-4626-55A8-89B4-BA50C3E412EE}"/>
              </a:ext>
            </a:extLst>
          </p:cNvPr>
          <p:cNvSpPr txBox="1"/>
          <p:nvPr/>
        </p:nvSpPr>
        <p:spPr>
          <a:xfrm>
            <a:off x="5236468" y="3782470"/>
            <a:ext cx="22334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Inlämning av </a:t>
            </a:r>
            <a:r>
              <a:rPr kumimoji="0" lang="sv-SE" sz="1400" b="1" i="0" u="none" strike="noStrike" kern="1200" cap="none" spc="0" normalizeH="0" baseline="0" noProof="0">
                <a:ln>
                  <a:noFill/>
                </a:ln>
                <a:solidFill>
                  <a:prstClr val="black"/>
                </a:solidFill>
                <a:effectLst/>
                <a:uLnTx/>
                <a:uFillTx/>
                <a:latin typeface="Arial"/>
                <a:ea typeface="+mn-ea"/>
                <a:cs typeface="+mn-cs"/>
              </a:rPr>
              <a:t>dossier</a:t>
            </a:r>
            <a:r>
              <a:rPr kumimoji="0" lang="sv-SE" sz="1400" b="0" i="0" u="none" strike="noStrike" kern="1200" cap="none" spc="0" normalizeH="0" baseline="0" noProof="0">
                <a:ln>
                  <a:noFill/>
                </a:ln>
                <a:solidFill>
                  <a:prstClr val="black"/>
                </a:solidFill>
                <a:effectLst/>
                <a:uLnTx/>
                <a:uFillTx/>
                <a:latin typeface="Arial"/>
                <a:ea typeface="+mn-ea"/>
                <a:cs typeface="+mn-cs"/>
              </a:rPr>
              <a:t> av </a:t>
            </a:r>
            <a:r>
              <a:rPr kumimoji="0" lang="sv-SE" sz="1400" b="1" i="0" u="none" strike="noStrike" kern="1200" cap="none" spc="0" normalizeH="0" baseline="0" noProof="0">
                <a:ln>
                  <a:noFill/>
                </a:ln>
                <a:solidFill>
                  <a:prstClr val="black"/>
                </a:solidFill>
                <a:effectLst/>
                <a:uLnTx/>
                <a:uFillTx/>
                <a:latin typeface="Arial"/>
                <a:ea typeface="+mn-ea"/>
                <a:cs typeface="+mn-cs"/>
              </a:rPr>
              <a:t>företaget</a:t>
            </a:r>
            <a:endParaRPr kumimoji="0" lang="sv-SE" sz="1400" b="0" i="0" u="none" strike="noStrike" kern="1200" cap="none" spc="0" normalizeH="0" baseline="0" noProof="0">
              <a:ln>
                <a:noFill/>
              </a:ln>
              <a:solidFill>
                <a:prstClr val="black"/>
              </a:solidFill>
              <a:effectLst/>
              <a:uLnTx/>
              <a:uFillTx/>
              <a:latin typeface="Arial"/>
              <a:ea typeface="+mn-ea"/>
              <a:cs typeface="+mn-cs"/>
            </a:endParaRPr>
          </a:p>
        </p:txBody>
      </p:sp>
      <p:cxnSp>
        <p:nvCxnSpPr>
          <p:cNvPr id="27" name="Rak pilkoppling 26">
            <a:extLst>
              <a:ext uri="{FF2B5EF4-FFF2-40B4-BE49-F238E27FC236}">
                <a16:creationId xmlns:a16="http://schemas.microsoft.com/office/drawing/2014/main" id="{DD9EF6C9-9774-CC4E-4773-1723A8E2BC48}"/>
              </a:ext>
            </a:extLst>
          </p:cNvPr>
          <p:cNvCxnSpPr>
            <a:cxnSpLocks/>
          </p:cNvCxnSpPr>
          <p:nvPr/>
        </p:nvCxnSpPr>
        <p:spPr>
          <a:xfrm flipV="1">
            <a:off x="3485722" y="3368590"/>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5024EC52-692C-379D-0C58-575AA6C6B75B}"/>
              </a:ext>
            </a:extLst>
          </p:cNvPr>
          <p:cNvCxnSpPr>
            <a:cxnSpLocks/>
          </p:cNvCxnSpPr>
          <p:nvPr/>
        </p:nvCxnSpPr>
        <p:spPr>
          <a:xfrm flipV="1">
            <a:off x="8945150" y="3368590"/>
            <a:ext cx="0" cy="39999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a:extLst>
              <a:ext uri="{FF2B5EF4-FFF2-40B4-BE49-F238E27FC236}">
                <a16:creationId xmlns:a16="http://schemas.microsoft.com/office/drawing/2014/main" id="{02ED5204-1C8C-172F-2AB3-8AB7DD0D7F4F}"/>
              </a:ext>
            </a:extLst>
          </p:cNvPr>
          <p:cNvCxnSpPr>
            <a:cxnSpLocks/>
          </p:cNvCxnSpPr>
          <p:nvPr/>
        </p:nvCxnSpPr>
        <p:spPr>
          <a:xfrm flipV="1">
            <a:off x="6220018" y="3386690"/>
            <a:ext cx="52" cy="36256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1" name="Vänster klammerparentes 30">
            <a:extLst>
              <a:ext uri="{FF2B5EF4-FFF2-40B4-BE49-F238E27FC236}">
                <a16:creationId xmlns:a16="http://schemas.microsoft.com/office/drawing/2014/main" id="{0C2627EA-314C-86F4-F147-86DC670B7E2A}"/>
              </a:ext>
            </a:extLst>
          </p:cNvPr>
          <p:cNvSpPr/>
          <p:nvPr/>
        </p:nvSpPr>
        <p:spPr>
          <a:xfrm rot="16200000">
            <a:off x="7405464" y="3095073"/>
            <a:ext cx="429265" cy="2800157"/>
          </a:xfrm>
          <a:prstGeom prst="lef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Rektangel 4">
            <a:extLst>
              <a:ext uri="{FF2B5EF4-FFF2-40B4-BE49-F238E27FC236}">
                <a16:creationId xmlns:a16="http://schemas.microsoft.com/office/drawing/2014/main" id="{C1DF7ABD-66A4-FCE7-6931-A2278857EEA5}"/>
              </a:ext>
            </a:extLst>
          </p:cNvPr>
          <p:cNvSpPr/>
          <p:nvPr/>
        </p:nvSpPr>
        <p:spPr>
          <a:xfrm>
            <a:off x="8467843" y="2483238"/>
            <a:ext cx="1611812" cy="386536"/>
          </a:xfrm>
          <a:prstGeom prst="rect">
            <a:avLst/>
          </a:prstGeom>
          <a:pattFill prst="dkVert">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Pil: höger 17">
            <a:extLst>
              <a:ext uri="{FF2B5EF4-FFF2-40B4-BE49-F238E27FC236}">
                <a16:creationId xmlns:a16="http://schemas.microsoft.com/office/drawing/2014/main" id="{3D86D53C-0B42-2856-F999-5CE73FEC6982}"/>
              </a:ext>
            </a:extLst>
          </p:cNvPr>
          <p:cNvSpPr/>
          <p:nvPr/>
        </p:nvSpPr>
        <p:spPr>
          <a:xfrm>
            <a:off x="9020175" y="2282343"/>
            <a:ext cx="3019424" cy="79512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latin typeface="Arial"/>
                <a:ea typeface="+mn-ea"/>
                <a:cs typeface="+mn-cs"/>
              </a:rPr>
              <a:t>TLV:s utredning (180 dagar)</a:t>
            </a:r>
          </a:p>
        </p:txBody>
      </p:sp>
      <p:sp>
        <p:nvSpPr>
          <p:cNvPr id="36" name="Rektangel: rundade hörn 35">
            <a:extLst>
              <a:ext uri="{FF2B5EF4-FFF2-40B4-BE49-F238E27FC236}">
                <a16:creationId xmlns:a16="http://schemas.microsoft.com/office/drawing/2014/main" id="{3EDF00BC-C9FD-5859-DAEF-AC5A7F40ACA0}"/>
              </a:ext>
            </a:extLst>
          </p:cNvPr>
          <p:cNvSpPr/>
          <p:nvPr/>
        </p:nvSpPr>
        <p:spPr>
          <a:xfrm>
            <a:off x="7957231" y="5384387"/>
            <a:ext cx="4169869" cy="8986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35" name="textruta 34">
            <a:extLst>
              <a:ext uri="{FF2B5EF4-FFF2-40B4-BE49-F238E27FC236}">
                <a16:creationId xmlns:a16="http://schemas.microsoft.com/office/drawing/2014/main" id="{B661E78B-F00C-28B5-93B1-CF4242CC857E}"/>
              </a:ext>
            </a:extLst>
          </p:cNvPr>
          <p:cNvSpPr txBox="1"/>
          <p:nvPr/>
        </p:nvSpPr>
        <p:spPr>
          <a:xfrm>
            <a:off x="7957231" y="5391401"/>
            <a:ext cx="41490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i="1">
                <a:solidFill>
                  <a:schemeClr val="bg1"/>
                </a:solidFill>
                <a:latin typeface="Arial"/>
              </a:rPr>
              <a:t>R</a:t>
            </a:r>
            <a:r>
              <a:rPr kumimoji="0" lang="sv-SE" sz="1400" b="0" i="1" u="none" strike="noStrike" kern="1200" cap="none" spc="0" normalizeH="0" baseline="0" noProof="0">
                <a:ln>
                  <a:noFill/>
                </a:ln>
                <a:solidFill>
                  <a:schemeClr val="bg1"/>
                </a:solidFill>
                <a:effectLst/>
                <a:uLnTx/>
                <a:uFillTx/>
                <a:latin typeface="Arial"/>
                <a:ea typeface="+mn-ea"/>
                <a:cs typeface="+mn-cs"/>
              </a:rPr>
              <a:t>apport ska utgöra</a:t>
            </a:r>
            <a:r>
              <a:rPr lang="sv-SE" sz="1400" i="1">
                <a:solidFill>
                  <a:schemeClr val="bg1"/>
                </a:solidFill>
                <a:latin typeface="Arial"/>
              </a:rPr>
              <a:t> </a:t>
            </a:r>
            <a:r>
              <a:rPr kumimoji="0" lang="sv-SE" sz="1400" b="0" i="1" u="none" strike="noStrike" kern="1200" cap="none" spc="0" normalizeH="0" baseline="0" noProof="0">
                <a:ln>
                  <a:noFill/>
                </a:ln>
                <a:solidFill>
                  <a:schemeClr val="bg1"/>
                </a:solidFill>
                <a:effectLst/>
                <a:uLnTx/>
                <a:uFillTx/>
                <a:latin typeface="Arial"/>
                <a:ea typeface="+mn-ea"/>
                <a:cs typeface="+mn-cs"/>
              </a:rPr>
              <a:t>underlag till TLV:s</a:t>
            </a:r>
            <a:r>
              <a:rPr lang="sv-SE" sz="1400" i="1">
                <a:solidFill>
                  <a:schemeClr val="bg1"/>
                </a:solidFill>
                <a:latin typeface="Arial"/>
              </a:rPr>
              <a:t> </a:t>
            </a:r>
            <a:r>
              <a:rPr kumimoji="0" lang="sv-SE" sz="1400" b="0" i="1" u="none" strike="noStrike" kern="1200" cap="none" spc="0" normalizeH="0" baseline="0" noProof="0">
                <a:ln>
                  <a:noFill/>
                </a:ln>
                <a:solidFill>
                  <a:schemeClr val="bg1"/>
                </a:solidFill>
                <a:effectLst/>
                <a:uLnTx/>
                <a:uFillTx/>
                <a:latin typeface="Arial"/>
                <a:ea typeface="+mn-ea"/>
                <a:cs typeface="+mn-cs"/>
              </a:rPr>
              <a:t>utredningar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Utvärdera och dra slutsatser om relativ nytta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Tillämpa hälsoekonomi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i="1">
                <a:solidFill>
                  <a:schemeClr val="bg1"/>
                </a:solidFill>
                <a:latin typeface="Arial"/>
              </a:rPr>
              <a:t>Fatta beslut om pris och subvention</a:t>
            </a:r>
            <a:endParaRPr kumimoji="0" lang="sv-SE" sz="1400" b="0" i="1" u="none" strike="noStrike" kern="1200" cap="none" spc="0" normalizeH="0" baseline="0" noProof="0">
              <a:ln>
                <a:noFill/>
              </a:ln>
              <a:solidFill>
                <a:schemeClr val="bg1"/>
              </a:solidFill>
              <a:effectLst/>
              <a:uLnTx/>
              <a:uFillTx/>
              <a:latin typeface="Arial"/>
              <a:ea typeface="+mn-ea"/>
              <a:cs typeface="+mn-cs"/>
            </a:endParaRPr>
          </a:p>
        </p:txBody>
      </p:sp>
      <p:pic>
        <p:nvPicPr>
          <p:cNvPr id="3" name="Bildobjekt 2">
            <a:extLst>
              <a:ext uri="{FF2B5EF4-FFF2-40B4-BE49-F238E27FC236}">
                <a16:creationId xmlns:a16="http://schemas.microsoft.com/office/drawing/2014/main" id="{E289EEC9-9BD1-C613-799F-55E1F7B1D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666" y="2501212"/>
            <a:ext cx="531284" cy="356410"/>
          </a:xfrm>
          <a:prstGeom prst="rect">
            <a:avLst/>
          </a:prstGeom>
        </p:spPr>
      </p:pic>
      <p:sp>
        <p:nvSpPr>
          <p:cNvPr id="6" name="textruta 5">
            <a:extLst>
              <a:ext uri="{FF2B5EF4-FFF2-40B4-BE49-F238E27FC236}">
                <a16:creationId xmlns:a16="http://schemas.microsoft.com/office/drawing/2014/main" id="{EEE6DF19-DAC6-2E28-C95D-B619C00F6CAF}"/>
              </a:ext>
            </a:extLst>
          </p:cNvPr>
          <p:cNvSpPr txBox="1"/>
          <p:nvPr/>
        </p:nvSpPr>
        <p:spPr>
          <a:xfrm>
            <a:off x="629431" y="1793908"/>
            <a:ext cx="41769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prstClr val="black"/>
                </a:solidFill>
                <a:effectLst/>
                <a:uLnTx/>
                <a:uFillTx/>
                <a:latin typeface="Arial"/>
                <a:ea typeface="+mn-ea"/>
                <a:cs typeface="+mn-cs"/>
              </a:rPr>
              <a:t>Giltig ansökan till EMA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Klockan för HTA-EU-processen börjar ticka </a:t>
            </a:r>
          </a:p>
        </p:txBody>
      </p:sp>
      <p:cxnSp>
        <p:nvCxnSpPr>
          <p:cNvPr id="7" name="Rak pilkoppling 6">
            <a:extLst>
              <a:ext uri="{FF2B5EF4-FFF2-40B4-BE49-F238E27FC236}">
                <a16:creationId xmlns:a16="http://schemas.microsoft.com/office/drawing/2014/main" id="{DCFEC71C-E95B-98E1-1006-FB38A9E76710}"/>
              </a:ext>
            </a:extLst>
          </p:cNvPr>
          <p:cNvCxnSpPr>
            <a:cxnSpLocks/>
          </p:cNvCxnSpPr>
          <p:nvPr/>
        </p:nvCxnSpPr>
        <p:spPr>
          <a:xfrm>
            <a:off x="592666" y="2063322"/>
            <a:ext cx="0" cy="41388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upp 19">
            <a:extLst>
              <a:ext uri="{FF2B5EF4-FFF2-40B4-BE49-F238E27FC236}">
                <a16:creationId xmlns:a16="http://schemas.microsoft.com/office/drawing/2014/main" id="{B51961B5-C81D-AEFC-EFED-95CDFCBF738F}"/>
              </a:ext>
            </a:extLst>
          </p:cNvPr>
          <p:cNvGrpSpPr/>
          <p:nvPr/>
        </p:nvGrpSpPr>
        <p:grpSpPr>
          <a:xfrm>
            <a:off x="551059" y="5698887"/>
            <a:ext cx="2944341" cy="351676"/>
            <a:chOff x="809778" y="7998733"/>
            <a:chExt cx="6674001" cy="351676"/>
          </a:xfrm>
        </p:grpSpPr>
        <p:sp>
          <p:nvSpPr>
            <p:cNvPr id="21" name="Rektangel: rundade hörn 20">
              <a:extLst>
                <a:ext uri="{FF2B5EF4-FFF2-40B4-BE49-F238E27FC236}">
                  <a16:creationId xmlns:a16="http://schemas.microsoft.com/office/drawing/2014/main" id="{88FE4FBC-881C-6A9B-C587-BF9E48811484}"/>
                </a:ext>
              </a:extLst>
            </p:cNvPr>
            <p:cNvSpPr/>
            <p:nvPr/>
          </p:nvSpPr>
          <p:spPr>
            <a:xfrm>
              <a:off x="809778" y="7998733"/>
              <a:ext cx="4961933" cy="3516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4027B8F7-703B-3A07-E201-7194CBE40368}"/>
                </a:ext>
              </a:extLst>
            </p:cNvPr>
            <p:cNvSpPr txBox="1"/>
            <p:nvPr/>
          </p:nvSpPr>
          <p:spPr>
            <a:xfrm>
              <a:off x="823149" y="8030751"/>
              <a:ext cx="6660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chemeClr val="bg1"/>
                  </a:solidFill>
                  <a:effectLst/>
                  <a:uLnTx/>
                  <a:uFillTx/>
                  <a:latin typeface="Arial"/>
                  <a:ea typeface="+mn-ea"/>
                  <a:cs typeface="+mn-cs"/>
                </a:rPr>
                <a:t>Nationellt PICO (~ 3 mån)</a:t>
              </a:r>
            </a:p>
          </p:txBody>
        </p:sp>
      </p:grpSp>
      <p:cxnSp>
        <p:nvCxnSpPr>
          <p:cNvPr id="45" name="Rak pilkoppling 44">
            <a:extLst>
              <a:ext uri="{FF2B5EF4-FFF2-40B4-BE49-F238E27FC236}">
                <a16:creationId xmlns:a16="http://schemas.microsoft.com/office/drawing/2014/main" id="{09835686-8EE6-A809-DEC9-B0DD8D4CD553}"/>
              </a:ext>
            </a:extLst>
          </p:cNvPr>
          <p:cNvCxnSpPr>
            <a:cxnSpLocks/>
          </p:cNvCxnSpPr>
          <p:nvPr/>
        </p:nvCxnSpPr>
        <p:spPr>
          <a:xfrm flipV="1">
            <a:off x="2411895" y="4280518"/>
            <a:ext cx="0" cy="1316972"/>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9183C7BB-6479-4D62-E9A0-0B4A1BDA9094}"/>
              </a:ext>
            </a:extLst>
          </p:cNvPr>
          <p:cNvSpPr/>
          <p:nvPr/>
        </p:nvSpPr>
        <p:spPr>
          <a:xfrm>
            <a:off x="0" y="1623131"/>
            <a:ext cx="12277725" cy="4722377"/>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ratbubbla: rektangel 7">
            <a:extLst>
              <a:ext uri="{FF2B5EF4-FFF2-40B4-BE49-F238E27FC236}">
                <a16:creationId xmlns:a16="http://schemas.microsoft.com/office/drawing/2014/main" id="{E18D728C-1872-6195-C902-AB27E36FF139}"/>
              </a:ext>
            </a:extLst>
          </p:cNvPr>
          <p:cNvSpPr/>
          <p:nvPr/>
        </p:nvSpPr>
        <p:spPr>
          <a:xfrm>
            <a:off x="236462" y="3327824"/>
            <a:ext cx="1718012" cy="1811071"/>
          </a:xfrm>
          <a:prstGeom prst="wedgeRectCallout">
            <a:avLst>
              <a:gd name="adj1" fmla="val 44299"/>
              <a:gd name="adj2" fmla="val 5809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Process för framtagning av nationellt PICO</a:t>
            </a:r>
          </a:p>
          <a:p>
            <a:endParaRPr lang="sv-SE" sz="1600">
              <a:solidFill>
                <a:schemeClr val="tx1"/>
              </a:solidFill>
            </a:endParaRPr>
          </a:p>
          <a:p>
            <a:r>
              <a:rPr lang="sv-SE" sz="1600">
                <a:solidFill>
                  <a:schemeClr val="tx1"/>
                </a:solidFill>
              </a:rPr>
              <a:t>Rekrytering av kliniska experter</a:t>
            </a:r>
          </a:p>
        </p:txBody>
      </p:sp>
      <p:sp>
        <p:nvSpPr>
          <p:cNvPr id="9" name="Pratbubbla: rektangel 8">
            <a:extLst>
              <a:ext uri="{FF2B5EF4-FFF2-40B4-BE49-F238E27FC236}">
                <a16:creationId xmlns:a16="http://schemas.microsoft.com/office/drawing/2014/main" id="{07C2208A-A29A-B981-8F8D-1141D4B1BC86}"/>
              </a:ext>
            </a:extLst>
          </p:cNvPr>
          <p:cNvSpPr/>
          <p:nvPr/>
        </p:nvSpPr>
        <p:spPr>
          <a:xfrm>
            <a:off x="7219461" y="1685724"/>
            <a:ext cx="2933722" cy="409381"/>
          </a:xfrm>
          <a:prstGeom prst="wedgeRectCallout">
            <a:avLst>
              <a:gd name="adj1" fmla="val 11182"/>
              <a:gd name="adj2" fmla="val 10387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När blir ansökan komplett?</a:t>
            </a:r>
          </a:p>
        </p:txBody>
      </p:sp>
      <p:sp>
        <p:nvSpPr>
          <p:cNvPr id="10" name="Pratbubbla: rektangel 9">
            <a:extLst>
              <a:ext uri="{FF2B5EF4-FFF2-40B4-BE49-F238E27FC236}">
                <a16:creationId xmlns:a16="http://schemas.microsoft.com/office/drawing/2014/main" id="{9693530A-9D90-10E8-2BF8-832DE6B11D4F}"/>
              </a:ext>
            </a:extLst>
          </p:cNvPr>
          <p:cNvSpPr/>
          <p:nvPr/>
        </p:nvSpPr>
        <p:spPr>
          <a:xfrm>
            <a:off x="10304906" y="4144389"/>
            <a:ext cx="1822194" cy="1177503"/>
          </a:xfrm>
          <a:prstGeom prst="wedgeRectCallout">
            <a:avLst>
              <a:gd name="adj1" fmla="val -70432"/>
              <a:gd name="adj2" fmla="val -44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Hur ska JCA-rapporten användas i TLV:s utredning?</a:t>
            </a:r>
          </a:p>
        </p:txBody>
      </p:sp>
      <p:sp>
        <p:nvSpPr>
          <p:cNvPr id="11" name="Pratbubbla: rektangel 10">
            <a:extLst>
              <a:ext uri="{FF2B5EF4-FFF2-40B4-BE49-F238E27FC236}">
                <a16:creationId xmlns:a16="http://schemas.microsoft.com/office/drawing/2014/main" id="{AC55F5E6-3C73-824C-97D6-6480C35D0CCB}"/>
              </a:ext>
            </a:extLst>
          </p:cNvPr>
          <p:cNvSpPr/>
          <p:nvPr/>
        </p:nvSpPr>
        <p:spPr>
          <a:xfrm>
            <a:off x="3084855" y="5946981"/>
            <a:ext cx="3010087" cy="521884"/>
          </a:xfrm>
          <a:prstGeom prst="wedgeRectCallout">
            <a:avLst>
              <a:gd name="adj1" fmla="val -36779"/>
              <a:gd name="adj2" fmla="val -8844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Processer för kvalitetssäkring</a:t>
            </a:r>
          </a:p>
        </p:txBody>
      </p:sp>
      <p:sp>
        <p:nvSpPr>
          <p:cNvPr id="40" name="Pratbubbla: rektangel 39">
            <a:extLst>
              <a:ext uri="{FF2B5EF4-FFF2-40B4-BE49-F238E27FC236}">
                <a16:creationId xmlns:a16="http://schemas.microsoft.com/office/drawing/2014/main" id="{0F698E54-96AD-6B79-6AC7-6B49286BF787}"/>
              </a:ext>
            </a:extLst>
          </p:cNvPr>
          <p:cNvSpPr/>
          <p:nvPr/>
        </p:nvSpPr>
        <p:spPr>
          <a:xfrm>
            <a:off x="10683329" y="1223220"/>
            <a:ext cx="1237274" cy="523220"/>
          </a:xfrm>
          <a:prstGeom prst="wedgeRectCallout">
            <a:avLst>
              <a:gd name="adj1" fmla="val 48842"/>
              <a:gd name="adj2" fmla="val 8418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a:t>
            </a:r>
          </a:p>
        </p:txBody>
      </p:sp>
    </p:spTree>
    <p:extLst>
      <p:ext uri="{BB962C8B-B14F-4D97-AF65-F5344CB8AC3E}">
        <p14:creationId xmlns:p14="http://schemas.microsoft.com/office/powerpoint/2010/main" val="25469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434C2-091B-BCBC-20CF-D9CA3535EEA5}"/>
              </a:ext>
            </a:extLst>
          </p:cNvPr>
          <p:cNvGraphicFramePr>
            <a:graphicFrameLocks noChangeAspect="1"/>
          </p:cNvGraphicFramePr>
          <p:nvPr>
            <p:custDataLst>
              <p:tags r:id="rId1"/>
            </p:custDataLst>
            <p:extLst>
              <p:ext uri="{D42A27DB-BD31-4B8C-83A1-F6EECF244321}">
                <p14:modId xmlns:p14="http://schemas.microsoft.com/office/powerpoint/2010/main" val="475426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22" imgH="623" progId="TCLayout.ActiveDocument.1">
                  <p:embed/>
                </p:oleObj>
              </mc:Choice>
              <mc:Fallback>
                <p:oleObj name="think-cell Slide" r:id="rId6" imgW="622" imgH="623" progId="TCLayout.ActiveDocument.1">
                  <p:embed/>
                  <p:pic>
                    <p:nvPicPr>
                      <p:cNvPr id="6" name="think-cell data - do not delete" hidden="1">
                        <a:extLst>
                          <a:ext uri="{FF2B5EF4-FFF2-40B4-BE49-F238E27FC236}">
                            <a16:creationId xmlns:a16="http://schemas.microsoft.com/office/drawing/2014/main" id="{4B8434C2-091B-BCBC-20CF-D9CA3535EE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1ADA8772-ABAE-0C92-7BC2-5247CE125E31}"/>
              </a:ext>
            </a:extLst>
          </p:cNvPr>
          <p:cNvSpPr>
            <a:spLocks noGrp="1"/>
          </p:cNvSpPr>
          <p:nvPr>
            <p:ph type="title"/>
          </p:nvPr>
        </p:nvSpPr>
        <p:spPr/>
        <p:txBody>
          <a:bodyPr vert="horz"/>
          <a:lstStyle/>
          <a:p>
            <a:fld id="{721D16D1-4BC4-4B59-A82B-4AF6D20814B1}" type="datetime'Agenda'">
              <a:rPr lang="sv-SE" altLang="en-US" smtClean="0">
                <a:effectLst/>
                <a:latin typeface="+mn-lt"/>
              </a:rPr>
              <a:pPr/>
              <a:t>Agenda</a:t>
            </a:fld>
            <a:endParaRPr lang="sv-SE">
              <a:latin typeface="+mn-lt"/>
            </a:endParaRPr>
          </a:p>
        </p:txBody>
      </p:sp>
      <p:sp>
        <p:nvSpPr>
          <p:cNvPr id="4" name="Platshållare för text 2">
            <a:extLst>
              <a:ext uri="{FF2B5EF4-FFF2-40B4-BE49-F238E27FC236}">
                <a16:creationId xmlns:a16="http://schemas.microsoft.com/office/drawing/2014/main" id="{1711EB60-1E90-B5F3-3BBF-6A2C618B7DF1}"/>
              </a:ext>
            </a:extLst>
          </p:cNvPr>
          <p:cNvSpPr>
            <a:spLocks noGrp="1"/>
          </p:cNvSpPr>
          <p:nvPr>
            <p:custDataLst>
              <p:tags r:id="rId2"/>
            </p:custDataLst>
          </p:nvPr>
        </p:nvSpPr>
        <p:spPr bwMode="auto">
          <a:xfrm>
            <a:off x="592138" y="3368675"/>
            <a:ext cx="7162800" cy="457200"/>
          </a:xfrm>
          <a:prstGeom prst="rect">
            <a:avLst/>
          </a:prstGeom>
          <a:solidFill>
            <a:schemeClr val="accent1"/>
          </a:solidFill>
          <a:ln w="38100" cmpd="sng" algn="ctr">
            <a:solidFill>
              <a:schemeClr val="bg1"/>
            </a:solidFill>
          </a:ln>
          <a:effectLst/>
        </p:spPr>
        <p:txBody>
          <a:bodyPr vert="horz" wrap="none" lIns="92075" tIns="90488" rIns="0" bIns="92075"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b="1">
                <a:solidFill>
                  <a:schemeClr val="bg1"/>
                </a:solidFill>
                <a:effectLst/>
              </a:rPr>
              <a:t>Vad är HTA-förordningen och vad innebär den för oss i Sverige? </a:t>
            </a:r>
            <a:endParaRPr lang="sv-SE" sz="1800" b="1">
              <a:solidFill>
                <a:schemeClr val="bg1"/>
              </a:solidFill>
            </a:endParaRPr>
          </a:p>
        </p:txBody>
      </p:sp>
      <p:sp>
        <p:nvSpPr>
          <p:cNvPr id="5" name="Platshållare för text 2">
            <a:hlinkClick r:id="rId8" action="ppaction://hlinksldjump"/>
            <a:extLst>
              <a:ext uri="{FF2B5EF4-FFF2-40B4-BE49-F238E27FC236}">
                <a16:creationId xmlns:a16="http://schemas.microsoft.com/office/drawing/2014/main" id="{1388656C-4FFB-AABF-1F93-EAE7B3760B5F}"/>
              </a:ext>
            </a:extLst>
          </p:cNvPr>
          <p:cNvSpPr>
            <a:spLocks noGrp="1"/>
          </p:cNvSpPr>
          <p:nvPr>
            <p:custDataLst>
              <p:tags r:id="rId3"/>
            </p:custDataLst>
          </p:nvPr>
        </p:nvSpPr>
        <p:spPr bwMode="auto">
          <a:xfrm>
            <a:off x="592138" y="3825875"/>
            <a:ext cx="7162800" cy="457200"/>
          </a:xfrm>
          <a:prstGeom prst="rect">
            <a:avLst/>
          </a:prstGeom>
          <a:solidFill>
            <a:schemeClr val="bg2"/>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dirty="0">
                <a:effectLst/>
              </a:rPr>
              <a:t>Utvärderingar av relativ klinisk effekt </a:t>
            </a:r>
            <a:r>
              <a:rPr lang="sv-SE" altLang="en-US" sz="1800">
                <a:effectLst/>
              </a:rPr>
              <a:t>för läkemedel</a:t>
            </a:r>
            <a:endParaRPr lang="sv-SE" sz="1800"/>
          </a:p>
        </p:txBody>
      </p:sp>
      <p:sp>
        <p:nvSpPr>
          <p:cNvPr id="40" name="Platshållare för text 2">
            <a:hlinkClick r:id="rId9" action="ppaction://hlinksldjump"/>
            <a:extLst>
              <a:ext uri="{FF2B5EF4-FFF2-40B4-BE49-F238E27FC236}">
                <a16:creationId xmlns:a16="http://schemas.microsoft.com/office/drawing/2014/main" id="{E77CD986-86B1-FC5F-7E97-F242AF97FEA2}"/>
              </a:ext>
            </a:extLst>
          </p:cNvPr>
          <p:cNvSpPr>
            <a:spLocks noGrp="1"/>
          </p:cNvSpPr>
          <p:nvPr>
            <p:custDataLst>
              <p:tags r:id="rId4"/>
            </p:custDataLst>
          </p:nvPr>
        </p:nvSpPr>
        <p:spPr bwMode="auto">
          <a:xfrm>
            <a:off x="592138" y="4283075"/>
            <a:ext cx="7162800" cy="457200"/>
          </a:xfrm>
          <a:prstGeom prst="rect">
            <a:avLst/>
          </a:prstGeom>
          <a:solidFill>
            <a:schemeClr val="bg2"/>
          </a:solidFill>
          <a:ln w="38100" cmpd="sng" algn="ctr">
            <a:solidFill>
              <a:schemeClr val="bg1"/>
            </a:solidFill>
          </a:ln>
          <a:effectLst/>
        </p:spPr>
        <p:txBody>
          <a:bodyPr vert="horz" wrap="none" lIns="92075" tIns="92075" rIns="0" bIns="90488" rtlCol="0" anchor="ctr">
            <a:noAutofit/>
          </a:bodyPr>
          <a:lstStyle>
            <a:lvl1pPr marL="342900" indent="-342900" algn="l" defTabSz="914400" rtl="0" eaLnBrk="1" latinLnBrk="0" hangingPunct="1">
              <a:spcBef>
                <a:spcPct val="20000"/>
              </a:spcBef>
              <a:buClr>
                <a:schemeClr val="accent1"/>
              </a:buClr>
              <a:buFont typeface="Arial" pitchFamily="34" charset="0"/>
              <a:buChar char="•"/>
              <a:defRPr sz="2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sv-SE" altLang="en-US" sz="1800">
                <a:effectLst/>
              </a:rPr>
              <a:t>TLV:s förberedelser inför implementering av förordningen</a:t>
            </a:r>
            <a:endParaRPr lang="sv-SE" sz="1800"/>
          </a:p>
        </p:txBody>
      </p:sp>
    </p:spTree>
    <p:extLst>
      <p:ext uri="{BB962C8B-B14F-4D97-AF65-F5344CB8AC3E}">
        <p14:creationId xmlns:p14="http://schemas.microsoft.com/office/powerpoint/2010/main" val="161092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84FAD-D9C6-5E28-AE4F-9461E1ACD108}"/>
              </a:ext>
            </a:extLst>
          </p:cNvPr>
          <p:cNvSpPr>
            <a:spLocks noGrp="1"/>
          </p:cNvSpPr>
          <p:nvPr>
            <p:ph type="title"/>
          </p:nvPr>
        </p:nvSpPr>
        <p:spPr/>
        <p:txBody>
          <a:bodyPr/>
          <a:lstStyle/>
          <a:p>
            <a:r>
              <a:rPr lang="sv-SE"/>
              <a:t>Vad är HTA-förordningen?</a:t>
            </a:r>
          </a:p>
        </p:txBody>
      </p:sp>
      <p:sp>
        <p:nvSpPr>
          <p:cNvPr id="3" name="Platshållare för innehåll 2">
            <a:extLst>
              <a:ext uri="{FF2B5EF4-FFF2-40B4-BE49-F238E27FC236}">
                <a16:creationId xmlns:a16="http://schemas.microsoft.com/office/drawing/2014/main" id="{23E138C8-E917-AF4B-A1C5-51C225B396CF}"/>
              </a:ext>
            </a:extLst>
          </p:cNvPr>
          <p:cNvSpPr>
            <a:spLocks noGrp="1"/>
          </p:cNvSpPr>
          <p:nvPr>
            <p:ph idx="1"/>
          </p:nvPr>
        </p:nvSpPr>
        <p:spPr>
          <a:xfrm>
            <a:off x="592666" y="1781175"/>
            <a:ext cx="7332134" cy="4429125"/>
          </a:xfrm>
        </p:spPr>
        <p:txBody>
          <a:bodyPr>
            <a:normAutofit/>
          </a:bodyPr>
          <a:lstStyle/>
          <a:p>
            <a:r>
              <a:rPr lang="sv-SE" sz="1800" b="0" i="0" u="none" strike="noStrike" dirty="0">
                <a:solidFill>
                  <a:srgbClr val="000000"/>
                </a:solidFill>
                <a:effectLst/>
                <a:latin typeface="+mj-lt"/>
              </a:rPr>
              <a:t>EU-förordning med syftet att effektivisera och samordna utvärderingen av medicinsk teknik </a:t>
            </a:r>
            <a:r>
              <a:rPr lang="sv-SE" sz="1800" dirty="0"/>
              <a:t>(läkemedel eller medicintekniska produkter) </a:t>
            </a:r>
            <a:endParaRPr lang="sv-SE" sz="1800" b="0" i="0" u="none" strike="noStrike" dirty="0">
              <a:solidFill>
                <a:srgbClr val="000000"/>
              </a:solidFill>
              <a:effectLst/>
              <a:latin typeface="+mj-lt"/>
            </a:endParaRPr>
          </a:p>
          <a:p>
            <a:r>
              <a:rPr lang="sv-SE" sz="1800" b="0" i="0" u="none" strike="noStrike" dirty="0">
                <a:solidFill>
                  <a:srgbClr val="000000"/>
                </a:solidFill>
                <a:effectLst/>
                <a:latin typeface="+mj-lt"/>
              </a:rPr>
              <a:t>När medlemsstaterna genomför </a:t>
            </a:r>
            <a:r>
              <a:rPr lang="sv-SE" sz="1800" dirty="0">
                <a:solidFill>
                  <a:srgbClr val="000000"/>
                </a:solidFill>
                <a:latin typeface="+mj-lt"/>
              </a:rPr>
              <a:t>en nationell utvärdering av medicinsk teknik ska de ta ”</a:t>
            </a:r>
            <a:r>
              <a:rPr lang="sv-SE" sz="1800" b="0" i="1" u="none" strike="noStrike" dirty="0">
                <a:solidFill>
                  <a:srgbClr val="000000"/>
                </a:solidFill>
                <a:effectLst/>
                <a:latin typeface="+mj-lt"/>
              </a:rPr>
              <a:t>vederbörlig hänsyn” </a:t>
            </a:r>
            <a:r>
              <a:rPr lang="sv-SE" sz="1800" b="0" u="none" strike="noStrike" dirty="0">
                <a:solidFill>
                  <a:srgbClr val="000000"/>
                </a:solidFill>
                <a:effectLst/>
                <a:latin typeface="+mj-lt"/>
              </a:rPr>
              <a:t>till </a:t>
            </a:r>
            <a:r>
              <a:rPr lang="sv-SE" sz="1800" b="0" i="0" u="none" strike="noStrike" dirty="0">
                <a:solidFill>
                  <a:srgbClr val="000000"/>
                </a:solidFill>
                <a:effectLst/>
                <a:latin typeface="+mj-lt"/>
              </a:rPr>
              <a:t>rapporterna som tagits fram på EU-nivå</a:t>
            </a:r>
          </a:p>
          <a:p>
            <a:r>
              <a:rPr lang="sv-SE" sz="1800" dirty="0">
                <a:latin typeface="+mj-lt"/>
              </a:rPr>
              <a:t>Överordnad svensk nationell lagstiftning</a:t>
            </a:r>
          </a:p>
          <a:p>
            <a:pPr lvl="1"/>
            <a:r>
              <a:rPr lang="sv-SE" sz="1400" dirty="0">
                <a:ea typeface="+mn-lt"/>
                <a:cs typeface="+mn-lt"/>
              </a:rPr>
              <a:t>Det som står i förordningen gäller omedelbart vid ikraftträdandet utan att Sverige först behöver implementera den i nationell lagstiftning. </a:t>
            </a:r>
            <a:endParaRPr lang="sv-SE" sz="1400" dirty="0">
              <a:latin typeface="+mj-lt"/>
            </a:endParaRPr>
          </a:p>
        </p:txBody>
      </p:sp>
      <p:pic>
        <p:nvPicPr>
          <p:cNvPr id="5" name="Bildobjekt 4">
            <a:extLst>
              <a:ext uri="{FF2B5EF4-FFF2-40B4-BE49-F238E27FC236}">
                <a16:creationId xmlns:a16="http://schemas.microsoft.com/office/drawing/2014/main" id="{B8FE6A4F-5F93-16B2-4407-FE66C89EB6B0}"/>
              </a:ext>
            </a:extLst>
          </p:cNvPr>
          <p:cNvPicPr>
            <a:picLocks noChangeAspect="1"/>
          </p:cNvPicPr>
          <p:nvPr/>
        </p:nvPicPr>
        <p:blipFill>
          <a:blip r:embed="rId2"/>
          <a:stretch>
            <a:fillRect/>
          </a:stretch>
        </p:blipFill>
        <p:spPr>
          <a:xfrm>
            <a:off x="8278350" y="1581150"/>
            <a:ext cx="2769342" cy="3958226"/>
          </a:xfrm>
          <a:prstGeom prst="rect">
            <a:avLst/>
          </a:prstGeom>
          <a:ln>
            <a:noFill/>
          </a:ln>
          <a:effectLst>
            <a:outerShdw blurRad="190500" algn="tl" rotWithShape="0">
              <a:srgbClr val="000000">
                <a:alpha val="70000"/>
              </a:srgbClr>
            </a:outerShdw>
          </a:effectLst>
        </p:spPr>
      </p:pic>
      <p:sp>
        <p:nvSpPr>
          <p:cNvPr id="6" name="textruta 5">
            <a:extLst>
              <a:ext uri="{FF2B5EF4-FFF2-40B4-BE49-F238E27FC236}">
                <a16:creationId xmlns:a16="http://schemas.microsoft.com/office/drawing/2014/main" id="{DC534539-E71E-C690-D933-48D5B0CED9A1}"/>
              </a:ext>
            </a:extLst>
          </p:cNvPr>
          <p:cNvSpPr txBox="1"/>
          <p:nvPr/>
        </p:nvSpPr>
        <p:spPr>
          <a:xfrm>
            <a:off x="1472151" y="5843084"/>
            <a:ext cx="10427756" cy="367216"/>
          </a:xfrm>
          <a:prstGeom prst="rect">
            <a:avLst/>
          </a:prstGeom>
          <a:noFill/>
        </p:spPr>
        <p:txBody>
          <a:bodyPr wrap="square">
            <a:spAutoFit/>
          </a:bodyPr>
          <a:lstStyle/>
          <a:p>
            <a:pPr>
              <a:lnSpc>
                <a:spcPct val="107000"/>
              </a:lnSpc>
              <a:spcAft>
                <a:spcPts val="800"/>
              </a:spcAft>
            </a:pPr>
            <a:r>
              <a:rPr lang="sv-SE">
                <a:effectLst/>
                <a:latin typeface="+mj-lt"/>
                <a:ea typeface="Calibri" panose="020F0502020204030204" pitchFamily="34" charset="0"/>
                <a:cs typeface="Times New Roman" panose="02020603050405020304" pitchFamily="18" charset="0"/>
              </a:rPr>
              <a:t>Länk till förordningen på svenska:</a:t>
            </a:r>
            <a:r>
              <a:rPr lang="sv-SE">
                <a:latin typeface="+mj-lt"/>
                <a:ea typeface="Calibri" panose="020F0502020204030204" pitchFamily="34" charset="0"/>
                <a:cs typeface="Times New Roman" panose="02020603050405020304" pitchFamily="18" charset="0"/>
              </a:rPr>
              <a:t> </a:t>
            </a:r>
            <a:r>
              <a:rPr lang="fr-FR">
                <a:latin typeface="+mj-lt"/>
                <a:hlinkClick r:id="rId3"/>
              </a:rPr>
              <a:t>EUR-Lex - 32021R2282 - SV - EUR-Lex (europa.eu)</a:t>
            </a:r>
            <a:endParaRPr lang="sv-SE">
              <a:effectLst/>
              <a:latin typeface="+mj-lt"/>
              <a:ea typeface="Calibri" panose="020F0502020204030204" pitchFamily="34" charset="0"/>
              <a:cs typeface="Times New Roman" panose="02020603050405020304" pitchFamily="18" charset="0"/>
            </a:endParaRPr>
          </a:p>
        </p:txBody>
      </p:sp>
      <p:pic>
        <p:nvPicPr>
          <p:cNvPr id="7" name="Bild 6" descr="Hand som pekar åt höger, handens utsida med hel fyllning">
            <a:extLst>
              <a:ext uri="{FF2B5EF4-FFF2-40B4-BE49-F238E27FC236}">
                <a16:creationId xmlns:a16="http://schemas.microsoft.com/office/drawing/2014/main" id="{0CF9C6E2-AFF7-38D7-3278-E540C30FB1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666" y="5699121"/>
            <a:ext cx="750392" cy="750392"/>
          </a:xfrm>
          <a:prstGeom prst="rect">
            <a:avLst/>
          </a:prstGeom>
        </p:spPr>
      </p:pic>
    </p:spTree>
    <p:extLst>
      <p:ext uri="{BB962C8B-B14F-4D97-AF65-F5344CB8AC3E}">
        <p14:creationId xmlns:p14="http://schemas.microsoft.com/office/powerpoint/2010/main" val="212060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52DB5CD8-FE84-1751-0583-3CE28D264958}"/>
              </a:ext>
            </a:extLst>
          </p:cNvPr>
          <p:cNvGraphicFramePr>
            <a:graphicFrameLocks noChangeAspect="1"/>
          </p:cNvGraphicFramePr>
          <p:nvPr>
            <p:custDataLst>
              <p:tags r:id="rId1"/>
            </p:custDataLst>
            <p:extLst>
              <p:ext uri="{D42A27DB-BD31-4B8C-83A1-F6EECF244321}">
                <p14:modId xmlns:p14="http://schemas.microsoft.com/office/powerpoint/2010/main" val="2268093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10" name="think-cell data - do not delete" hidden="1">
                        <a:extLst>
                          <a:ext uri="{FF2B5EF4-FFF2-40B4-BE49-F238E27FC236}">
                            <a16:creationId xmlns:a16="http://schemas.microsoft.com/office/drawing/2014/main" id="{52DB5CD8-FE84-1751-0583-3CE28D2649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D23EFF9E-ECED-3C3E-ECD8-601218356695}"/>
              </a:ext>
            </a:extLst>
          </p:cNvPr>
          <p:cNvSpPr/>
          <p:nvPr/>
        </p:nvSpPr>
        <p:spPr>
          <a:xfrm>
            <a:off x="0" y="1667141"/>
            <a:ext cx="12192000" cy="43812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EB84FAD-D9C6-5E28-AE4F-9461E1ACD108}"/>
              </a:ext>
            </a:extLst>
          </p:cNvPr>
          <p:cNvSpPr>
            <a:spLocks noGrp="1"/>
          </p:cNvSpPr>
          <p:nvPr>
            <p:ph type="title"/>
          </p:nvPr>
        </p:nvSpPr>
        <p:spPr>
          <a:xfrm>
            <a:off x="592666" y="607517"/>
            <a:ext cx="11004551" cy="736600"/>
          </a:xfrm>
        </p:spPr>
        <p:txBody>
          <a:bodyPr vert="horz"/>
          <a:lstStyle/>
          <a:p>
            <a:r>
              <a:rPr lang="sv-SE"/>
              <a:t>HTA-förordningen reglerar flera gemensamma aktiviteter</a:t>
            </a:r>
          </a:p>
        </p:txBody>
      </p:sp>
      <p:sp>
        <p:nvSpPr>
          <p:cNvPr id="3" name="Platshållare för innehåll 2">
            <a:extLst>
              <a:ext uri="{FF2B5EF4-FFF2-40B4-BE49-F238E27FC236}">
                <a16:creationId xmlns:a16="http://schemas.microsoft.com/office/drawing/2014/main" id="{23E138C8-E917-AF4B-A1C5-51C225B396CF}"/>
              </a:ext>
            </a:extLst>
          </p:cNvPr>
          <p:cNvSpPr>
            <a:spLocks noGrp="1"/>
          </p:cNvSpPr>
          <p:nvPr>
            <p:ph idx="1"/>
          </p:nvPr>
        </p:nvSpPr>
        <p:spPr>
          <a:xfrm>
            <a:off x="572712" y="1905266"/>
            <a:ext cx="10819187" cy="4562475"/>
          </a:xfrm>
        </p:spPr>
        <p:txBody>
          <a:bodyPr>
            <a:normAutofit/>
          </a:bodyPr>
          <a:lstStyle/>
          <a:p>
            <a:r>
              <a:rPr lang="sv-SE" sz="1800" dirty="0"/>
              <a:t>EU-gemensamma kliniska granskningar (Joint Clinical Assessments, JCA)</a:t>
            </a:r>
          </a:p>
          <a:p>
            <a:pPr lvl="1"/>
            <a:r>
              <a:rPr lang="sv-SE" sz="1400" dirty="0"/>
              <a:t>Utvärdering av relativ effektivitet baserat på väletablerade HTA-metoder</a:t>
            </a:r>
          </a:p>
          <a:p>
            <a:pPr lvl="1"/>
            <a:r>
              <a:rPr lang="sv-SE" sz="1400" dirty="0"/>
              <a:t>Medlemsstaters behov beaktas när utvärderingens omfattning bestäms (PICO)</a:t>
            </a:r>
            <a:endParaRPr lang="sv-SE" sz="1600" dirty="0"/>
          </a:p>
          <a:p>
            <a:r>
              <a:rPr lang="sv-SE" sz="1800" dirty="0"/>
              <a:t>EU-gemensam vetenskaplig rådgivning (Joint </a:t>
            </a:r>
            <a:r>
              <a:rPr lang="sv-SE" sz="1800" dirty="0" err="1"/>
              <a:t>Scientific</a:t>
            </a:r>
            <a:r>
              <a:rPr lang="sv-SE" sz="1800" dirty="0"/>
              <a:t> </a:t>
            </a:r>
            <a:r>
              <a:rPr lang="sv-SE" sz="1800" dirty="0" err="1"/>
              <a:t>Consultation</a:t>
            </a:r>
            <a:r>
              <a:rPr lang="sv-SE" sz="1800" dirty="0"/>
              <a:t>, JSC)</a:t>
            </a:r>
          </a:p>
          <a:p>
            <a:pPr lvl="1"/>
            <a:r>
              <a:rPr lang="sv-SE" sz="1400" dirty="0"/>
              <a:t>Råd om vad företagen bör beakta i sina kliniska studier utifrån vilket underlag som HTA-myndigheterna efterfrågar</a:t>
            </a:r>
            <a:endParaRPr lang="sv-SE" sz="1600" dirty="0"/>
          </a:p>
          <a:p>
            <a:r>
              <a:rPr lang="sv-SE" sz="1800" dirty="0"/>
              <a:t>Horisontspaning (</a:t>
            </a:r>
            <a:r>
              <a:rPr lang="en-US" sz="1800" noProof="0" dirty="0"/>
              <a:t>Identification of Emerging Health Technologies, EHT</a:t>
            </a:r>
            <a:r>
              <a:rPr lang="sv-SE" sz="1800" dirty="0"/>
              <a:t>)</a:t>
            </a:r>
          </a:p>
          <a:p>
            <a:r>
              <a:rPr lang="sv-SE" sz="1800" dirty="0"/>
              <a:t>Frivilligt samarbete</a:t>
            </a:r>
          </a:p>
        </p:txBody>
      </p:sp>
      <p:sp>
        <p:nvSpPr>
          <p:cNvPr id="14" name="Rektangel 13">
            <a:extLst>
              <a:ext uri="{FF2B5EF4-FFF2-40B4-BE49-F238E27FC236}">
                <a16:creationId xmlns:a16="http://schemas.microsoft.com/office/drawing/2014/main" id="{B7EF5275-9311-8D0E-0F32-98A24DB42607}"/>
              </a:ext>
            </a:extLst>
          </p:cNvPr>
          <p:cNvSpPr/>
          <p:nvPr/>
        </p:nvSpPr>
        <p:spPr>
          <a:xfrm>
            <a:off x="495300" y="4314825"/>
            <a:ext cx="10819187" cy="1561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tx1"/>
                </a:solidFill>
              </a:rPr>
              <a:t>Flera moment kommer fortsatt hanteras på nationell nivå av de enskilda medlemsländerna</a:t>
            </a:r>
          </a:p>
          <a:p>
            <a:pPr marL="285750" indent="-285750">
              <a:buClr>
                <a:schemeClr val="accent1"/>
              </a:buClr>
              <a:buFont typeface="Arial" panose="020B0604020202020204" pitchFamily="34" charset="0"/>
              <a:buChar char="•"/>
            </a:pPr>
            <a:r>
              <a:rPr lang="sv-SE" i="1" dirty="0">
                <a:solidFill>
                  <a:schemeClr val="tx1"/>
                </a:solidFill>
              </a:rPr>
              <a:t>Bedömningar inför beslut om användning – rapporterna från den gemensamma </a:t>
            </a:r>
            <a:r>
              <a:rPr lang="sv-SE" i="1">
                <a:solidFill>
                  <a:schemeClr val="tx1"/>
                </a:solidFill>
              </a:rPr>
              <a:t>kliniska</a:t>
            </a:r>
            <a:r>
              <a:rPr lang="sv-SE" i="1" dirty="0">
                <a:solidFill>
                  <a:schemeClr val="tx1"/>
                </a:solidFill>
              </a:rPr>
              <a:t> granskningen kommer inte innehålla något värdeomdöme </a:t>
            </a:r>
          </a:p>
          <a:p>
            <a:pPr marL="285750" indent="-285750">
              <a:buClr>
                <a:schemeClr val="accent1"/>
              </a:buClr>
              <a:buFont typeface="Arial" panose="020B0604020202020204" pitchFamily="34" charset="0"/>
              <a:buChar char="•"/>
            </a:pPr>
            <a:r>
              <a:rPr lang="sv-SE" i="1" dirty="0">
                <a:solidFill>
                  <a:schemeClr val="tx1"/>
                </a:solidFill>
              </a:rPr>
              <a:t>Den hälsoekonomiska bedömningen omfattas inte av HTA-förordningen</a:t>
            </a:r>
          </a:p>
        </p:txBody>
      </p:sp>
    </p:spTree>
    <p:extLst>
      <p:ext uri="{BB962C8B-B14F-4D97-AF65-F5344CB8AC3E}">
        <p14:creationId xmlns:p14="http://schemas.microsoft.com/office/powerpoint/2010/main" val="292042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B69B4F34-DBE9-CE28-9D8B-7DC9B98223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15" name="Objekt 14" hidden="1">
                        <a:extLst>
                          <a:ext uri="{FF2B5EF4-FFF2-40B4-BE49-F238E27FC236}">
                            <a16:creationId xmlns:a16="http://schemas.microsoft.com/office/drawing/2014/main" id="{B69B4F34-DBE9-CE28-9D8B-7DC9B98223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FCB05DF6-0BBF-8E05-17EB-294844134E0A}"/>
              </a:ext>
            </a:extLst>
          </p:cNvPr>
          <p:cNvSpPr>
            <a:spLocks noGrp="1"/>
          </p:cNvSpPr>
          <p:nvPr>
            <p:ph type="title"/>
          </p:nvPr>
        </p:nvSpPr>
        <p:spPr/>
        <p:txBody>
          <a:bodyPr vert="horz"/>
          <a:lstStyle/>
          <a:p>
            <a:r>
              <a:rPr lang="sv-SE"/>
              <a:t>Huvudskälen för HTA-förordningens antagande</a:t>
            </a:r>
          </a:p>
        </p:txBody>
      </p:sp>
      <p:pic>
        <p:nvPicPr>
          <p:cNvPr id="6" name="Bildobjekt 5">
            <a:extLst>
              <a:ext uri="{FF2B5EF4-FFF2-40B4-BE49-F238E27FC236}">
                <a16:creationId xmlns:a16="http://schemas.microsoft.com/office/drawing/2014/main" id="{FD610661-C9E6-4D2E-8822-57D0E7CC020E}"/>
              </a:ext>
            </a:extLst>
          </p:cNvPr>
          <p:cNvPicPr>
            <a:picLocks noChangeAspect="1"/>
          </p:cNvPicPr>
          <p:nvPr/>
        </p:nvPicPr>
        <p:blipFill>
          <a:blip r:embed="rId6"/>
          <a:stretch>
            <a:fillRect/>
          </a:stretch>
        </p:blipFill>
        <p:spPr>
          <a:xfrm>
            <a:off x="4670715" y="1906952"/>
            <a:ext cx="2848452" cy="4051610"/>
          </a:xfrm>
          <a:prstGeom prst="rect">
            <a:avLst/>
          </a:prstGeom>
          <a:ln>
            <a:noFill/>
          </a:ln>
          <a:effectLst>
            <a:outerShdw blurRad="292100" dist="139700" dir="2700000" algn="tl" rotWithShape="0">
              <a:srgbClr val="333333">
                <a:alpha val="65000"/>
              </a:srgbClr>
            </a:outerShdw>
          </a:effectLst>
        </p:spPr>
      </p:pic>
      <p:sp>
        <p:nvSpPr>
          <p:cNvPr id="9" name="Pratbubbla: rektangel 8">
            <a:extLst>
              <a:ext uri="{FF2B5EF4-FFF2-40B4-BE49-F238E27FC236}">
                <a16:creationId xmlns:a16="http://schemas.microsoft.com/office/drawing/2014/main" id="{EB2415AD-ACAC-74EF-39F3-2D630E728403}"/>
              </a:ext>
            </a:extLst>
          </p:cNvPr>
          <p:cNvSpPr/>
          <p:nvPr/>
        </p:nvSpPr>
        <p:spPr>
          <a:xfrm>
            <a:off x="592666" y="3874721"/>
            <a:ext cx="3608961" cy="1160800"/>
          </a:xfrm>
          <a:prstGeom prst="wedgeRectCallout">
            <a:avLst>
              <a:gd name="adj1" fmla="val 51640"/>
              <a:gd name="adj2" fmla="val 68668"/>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HTAR ska stödja medlemsländernas arbete med att </a:t>
            </a:r>
            <a:r>
              <a:rPr lang="sv-SE" sz="1600" b="1">
                <a:solidFill>
                  <a:schemeClr val="tx1"/>
                </a:solidFill>
              </a:rPr>
              <a:t>effektivisera och samordna </a:t>
            </a:r>
            <a:r>
              <a:rPr lang="sv-SE" sz="1600">
                <a:solidFill>
                  <a:schemeClr val="tx1"/>
                </a:solidFill>
              </a:rPr>
              <a:t>utvärderingar och rådgivningar</a:t>
            </a:r>
          </a:p>
        </p:txBody>
      </p:sp>
      <p:sp>
        <p:nvSpPr>
          <p:cNvPr id="10" name="Pratbubbla: rektangel 9">
            <a:extLst>
              <a:ext uri="{FF2B5EF4-FFF2-40B4-BE49-F238E27FC236}">
                <a16:creationId xmlns:a16="http://schemas.microsoft.com/office/drawing/2014/main" id="{FA7738E4-E755-41CF-A86F-2A86DB379F45}"/>
              </a:ext>
            </a:extLst>
          </p:cNvPr>
          <p:cNvSpPr/>
          <p:nvPr/>
        </p:nvSpPr>
        <p:spPr>
          <a:xfrm>
            <a:off x="7990470" y="1985952"/>
            <a:ext cx="3683058" cy="1399748"/>
          </a:xfrm>
          <a:prstGeom prst="wedgeRectCallout">
            <a:avLst>
              <a:gd name="adj1" fmla="val -43031"/>
              <a:gd name="adj2" fmla="val 61683"/>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HTAR säkerställer att utvecklarna endast behöver lämna in uppgifter, analyser och annan evidens </a:t>
            </a:r>
            <a:r>
              <a:rPr lang="sv-SE" sz="1600" b="1">
                <a:solidFill>
                  <a:schemeClr val="tx1"/>
                </a:solidFill>
              </a:rPr>
              <a:t>en gång </a:t>
            </a:r>
            <a:r>
              <a:rPr lang="sv-SE" sz="1600">
                <a:solidFill>
                  <a:schemeClr val="tx1"/>
                </a:solidFill>
              </a:rPr>
              <a:t>på unionsnivå. Minskar den administrativa bördan</a:t>
            </a:r>
          </a:p>
        </p:txBody>
      </p:sp>
      <p:sp>
        <p:nvSpPr>
          <p:cNvPr id="12" name="Pratbubbla: rektangel 11">
            <a:extLst>
              <a:ext uri="{FF2B5EF4-FFF2-40B4-BE49-F238E27FC236}">
                <a16:creationId xmlns:a16="http://schemas.microsoft.com/office/drawing/2014/main" id="{3856BBF3-17F2-DDFD-88E0-9EBC63BAC8E0}"/>
              </a:ext>
            </a:extLst>
          </p:cNvPr>
          <p:cNvSpPr/>
          <p:nvPr/>
        </p:nvSpPr>
        <p:spPr>
          <a:xfrm flipH="1">
            <a:off x="7989294" y="3932283"/>
            <a:ext cx="3685410" cy="987699"/>
          </a:xfrm>
          <a:prstGeom prst="wedgeRectCallout">
            <a:avLst>
              <a:gd name="adj1" fmla="val 53818"/>
              <a:gd name="adj2" fmla="val -27962"/>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a:solidFill>
                  <a:schemeClr val="tx1"/>
                </a:solidFill>
              </a:rPr>
              <a:t>Utvecklingen av medicinsk teknik är en viktig </a:t>
            </a:r>
            <a:r>
              <a:rPr lang="sv-SE" sz="1600" b="1">
                <a:solidFill>
                  <a:schemeClr val="tx1"/>
                </a:solidFill>
              </a:rPr>
              <a:t>drivkraft för ekonomisk tillväxt och innovation i unionen</a:t>
            </a:r>
          </a:p>
        </p:txBody>
      </p:sp>
      <p:sp>
        <p:nvSpPr>
          <p:cNvPr id="13" name="Pratbubbla: rektangel 12">
            <a:extLst>
              <a:ext uri="{FF2B5EF4-FFF2-40B4-BE49-F238E27FC236}">
                <a16:creationId xmlns:a16="http://schemas.microsoft.com/office/drawing/2014/main" id="{3B77BB5F-FD67-547F-12FA-0D05E9EE1669}"/>
              </a:ext>
            </a:extLst>
          </p:cNvPr>
          <p:cNvSpPr/>
          <p:nvPr/>
        </p:nvSpPr>
        <p:spPr>
          <a:xfrm flipH="1">
            <a:off x="592666" y="2011404"/>
            <a:ext cx="3685410" cy="1160800"/>
          </a:xfrm>
          <a:prstGeom prst="wedgeRectCallout">
            <a:avLst>
              <a:gd name="adj1" fmla="val -48582"/>
              <a:gd name="adj2" fmla="val 71513"/>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tx1"/>
                </a:solidFill>
              </a:rPr>
              <a:t>Undvika merarbetet </a:t>
            </a:r>
            <a:r>
              <a:rPr lang="sv-SE" sz="1600" dirty="0">
                <a:solidFill>
                  <a:schemeClr val="tx1"/>
                </a:solidFill>
              </a:rPr>
              <a:t>av att flera medlemsstater parallellt gör utvärderingar av samma medicinska teknik  </a:t>
            </a:r>
          </a:p>
        </p:txBody>
      </p:sp>
      <p:sp>
        <p:nvSpPr>
          <p:cNvPr id="3" name="textruta 2">
            <a:extLst>
              <a:ext uri="{FF2B5EF4-FFF2-40B4-BE49-F238E27FC236}">
                <a16:creationId xmlns:a16="http://schemas.microsoft.com/office/drawing/2014/main" id="{2F754D20-F297-A73C-C533-0E83E7F9722C}"/>
              </a:ext>
            </a:extLst>
          </p:cNvPr>
          <p:cNvSpPr txBox="1"/>
          <p:nvPr/>
        </p:nvSpPr>
        <p:spPr>
          <a:xfrm>
            <a:off x="3234290" y="6399832"/>
            <a:ext cx="5721302" cy="307777"/>
          </a:xfrm>
          <a:prstGeom prst="rect">
            <a:avLst/>
          </a:prstGeom>
          <a:noFill/>
        </p:spPr>
        <p:txBody>
          <a:bodyPr wrap="square" rtlCol="0">
            <a:spAutoFit/>
          </a:bodyPr>
          <a:lstStyle/>
          <a:p>
            <a:r>
              <a:rPr lang="sv-SE" sz="1400" b="1" i="1"/>
              <a:t>Medicinsk teknik = läkemedel eller medicintekniska produkter</a:t>
            </a:r>
          </a:p>
        </p:txBody>
      </p:sp>
    </p:spTree>
    <p:extLst>
      <p:ext uri="{BB962C8B-B14F-4D97-AF65-F5344CB8AC3E}">
        <p14:creationId xmlns:p14="http://schemas.microsoft.com/office/powerpoint/2010/main" val="368251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hidden="1">
            <a:extLst>
              <a:ext uri="{FF2B5EF4-FFF2-40B4-BE49-F238E27FC236}">
                <a16:creationId xmlns:a16="http://schemas.microsoft.com/office/drawing/2014/main" id="{C35D4CC2-39A1-D4C9-F344-401B6F24ECD1}"/>
              </a:ext>
            </a:extLst>
          </p:cNvPr>
          <p:cNvGraphicFramePr>
            <a:graphicFrameLocks noChangeAspect="1"/>
          </p:cNvGraphicFramePr>
          <p:nvPr>
            <p:custDataLst>
              <p:tags r:id="rId1"/>
            </p:custDataLst>
            <p:extLst>
              <p:ext uri="{D42A27DB-BD31-4B8C-83A1-F6EECF244321}">
                <p14:modId xmlns:p14="http://schemas.microsoft.com/office/powerpoint/2010/main" val="2421392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25" name="Objekt 24" hidden="1">
                        <a:extLst>
                          <a:ext uri="{FF2B5EF4-FFF2-40B4-BE49-F238E27FC236}">
                            <a16:creationId xmlns:a16="http://schemas.microsoft.com/office/drawing/2014/main" id="{C35D4CC2-39A1-D4C9-F344-401B6F24EC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ubrik 1">
            <a:extLst>
              <a:ext uri="{FF2B5EF4-FFF2-40B4-BE49-F238E27FC236}">
                <a16:creationId xmlns:a16="http://schemas.microsoft.com/office/drawing/2014/main" id="{13AA5471-7A5B-6EB0-395D-56DF745FEF26}"/>
              </a:ext>
            </a:extLst>
          </p:cNvPr>
          <p:cNvSpPr>
            <a:spLocks noGrp="1"/>
          </p:cNvSpPr>
          <p:nvPr>
            <p:ph type="title"/>
          </p:nvPr>
        </p:nvSpPr>
        <p:spPr>
          <a:xfrm>
            <a:off x="592667" y="607517"/>
            <a:ext cx="10053150" cy="736600"/>
          </a:xfrm>
        </p:spPr>
        <p:txBody>
          <a:bodyPr vert="horz"/>
          <a:lstStyle/>
          <a:p>
            <a:r>
              <a:rPr lang="sv-SE" dirty="0"/>
              <a:t>Implementeringen av förordningen sker stegvis </a:t>
            </a:r>
            <a:br>
              <a:rPr lang="sv-SE" dirty="0"/>
            </a:br>
            <a:r>
              <a:rPr lang="sv-SE" dirty="0"/>
              <a:t>från januari 2025</a:t>
            </a:r>
          </a:p>
        </p:txBody>
      </p:sp>
      <p:sp>
        <p:nvSpPr>
          <p:cNvPr id="6" name="Rektangel 5">
            <a:extLst>
              <a:ext uri="{FF2B5EF4-FFF2-40B4-BE49-F238E27FC236}">
                <a16:creationId xmlns:a16="http://schemas.microsoft.com/office/drawing/2014/main" id="{83825CD5-7148-54FE-F7F1-E99CF4EEA16B}"/>
              </a:ext>
            </a:extLst>
          </p:cNvPr>
          <p:cNvSpPr/>
          <p:nvPr/>
        </p:nvSpPr>
        <p:spPr>
          <a:xfrm>
            <a:off x="511277" y="1648931"/>
            <a:ext cx="11085940" cy="46504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2800">
              <a:solidFill>
                <a:schemeClr val="bg1"/>
              </a:solidFill>
            </a:endParaRPr>
          </a:p>
        </p:txBody>
      </p:sp>
      <p:sp>
        <p:nvSpPr>
          <p:cNvPr id="7" name="textruta 6">
            <a:extLst>
              <a:ext uri="{FF2B5EF4-FFF2-40B4-BE49-F238E27FC236}">
                <a16:creationId xmlns:a16="http://schemas.microsoft.com/office/drawing/2014/main" id="{BA461443-14D1-B15A-4736-CA46E770620B}"/>
              </a:ext>
            </a:extLst>
          </p:cNvPr>
          <p:cNvSpPr txBox="1"/>
          <p:nvPr/>
        </p:nvSpPr>
        <p:spPr>
          <a:xfrm rot="19361989">
            <a:off x="2166873" y="2494125"/>
            <a:ext cx="1800000" cy="338554"/>
          </a:xfrm>
          <a:prstGeom prst="rect">
            <a:avLst/>
          </a:prstGeom>
          <a:noFill/>
        </p:spPr>
        <p:txBody>
          <a:bodyPr wrap="square" rtlCol="0">
            <a:spAutoFit/>
          </a:bodyPr>
          <a:lstStyle/>
          <a:p>
            <a:r>
              <a:rPr lang="sv-SE" sz="1600">
                <a:solidFill>
                  <a:schemeClr val="bg1"/>
                </a:solidFill>
              </a:rPr>
              <a:t>Jan 2025</a:t>
            </a:r>
          </a:p>
        </p:txBody>
      </p:sp>
      <p:sp>
        <p:nvSpPr>
          <p:cNvPr id="23" name="Rektangel 22">
            <a:extLst>
              <a:ext uri="{FF2B5EF4-FFF2-40B4-BE49-F238E27FC236}">
                <a16:creationId xmlns:a16="http://schemas.microsoft.com/office/drawing/2014/main" id="{42B96C25-0336-0D28-2FAF-98C8765D0DC0}"/>
              </a:ext>
            </a:extLst>
          </p:cNvPr>
          <p:cNvSpPr/>
          <p:nvPr/>
        </p:nvSpPr>
        <p:spPr>
          <a:xfrm>
            <a:off x="511277" y="5695836"/>
            <a:ext cx="11085940" cy="60352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D9F6CF4F-CA6F-63FA-F63C-6C6BF1487529}"/>
              </a:ext>
            </a:extLst>
          </p:cNvPr>
          <p:cNvSpPr txBox="1"/>
          <p:nvPr/>
        </p:nvSpPr>
        <p:spPr>
          <a:xfrm>
            <a:off x="1548822" y="4031325"/>
            <a:ext cx="1875794" cy="830997"/>
          </a:xfrm>
          <a:prstGeom prst="rect">
            <a:avLst/>
          </a:prstGeom>
          <a:noFill/>
        </p:spPr>
        <p:txBody>
          <a:bodyPr wrap="square" rtlCol="0">
            <a:spAutoFit/>
          </a:bodyPr>
          <a:lstStyle/>
          <a:p>
            <a:pPr algn="ctr"/>
            <a:r>
              <a:rPr lang="sv-SE" sz="1600" i="1">
                <a:solidFill>
                  <a:schemeClr val="bg1"/>
                </a:solidFill>
                <a:effectLst>
                  <a:outerShdw blurRad="38100" dist="38100" dir="2700000" algn="tl">
                    <a:srgbClr val="000000">
                      <a:alpha val="43137"/>
                    </a:srgbClr>
                  </a:outerShdw>
                </a:effectLst>
              </a:rPr>
              <a:t>Onkologi-läkemedel och ATMP</a:t>
            </a:r>
          </a:p>
        </p:txBody>
      </p:sp>
      <p:sp>
        <p:nvSpPr>
          <p:cNvPr id="17" name="textruta 16">
            <a:extLst>
              <a:ext uri="{FF2B5EF4-FFF2-40B4-BE49-F238E27FC236}">
                <a16:creationId xmlns:a16="http://schemas.microsoft.com/office/drawing/2014/main" id="{3B3A0568-FC90-62CB-9354-6035EF46231E}"/>
              </a:ext>
            </a:extLst>
          </p:cNvPr>
          <p:cNvSpPr txBox="1"/>
          <p:nvPr/>
        </p:nvSpPr>
        <p:spPr>
          <a:xfrm>
            <a:off x="6915957" y="5434226"/>
            <a:ext cx="4681260" cy="261610"/>
          </a:xfrm>
          <a:prstGeom prst="rect">
            <a:avLst/>
          </a:prstGeom>
          <a:noFill/>
        </p:spPr>
        <p:txBody>
          <a:bodyPr wrap="square" rtlCol="0">
            <a:spAutoFit/>
          </a:bodyPr>
          <a:lstStyle/>
          <a:p>
            <a:pPr algn="r"/>
            <a:r>
              <a:rPr lang="sv-SE" sz="1100" i="1" dirty="0">
                <a:solidFill>
                  <a:schemeClr val="bg1"/>
                </a:solidFill>
              </a:rPr>
              <a:t>HTAR, artikel 7.2 (läkemedel) and 7.4 (medicintekniska produkter)</a:t>
            </a:r>
          </a:p>
        </p:txBody>
      </p:sp>
      <p:sp>
        <p:nvSpPr>
          <p:cNvPr id="19" name="textruta 18">
            <a:extLst>
              <a:ext uri="{FF2B5EF4-FFF2-40B4-BE49-F238E27FC236}">
                <a16:creationId xmlns:a16="http://schemas.microsoft.com/office/drawing/2014/main" id="{A8F19DE4-2EC7-4886-8D32-744A026E05FF}"/>
              </a:ext>
            </a:extLst>
          </p:cNvPr>
          <p:cNvSpPr txBox="1"/>
          <p:nvPr/>
        </p:nvSpPr>
        <p:spPr>
          <a:xfrm>
            <a:off x="2815761" y="4719638"/>
            <a:ext cx="2019817" cy="782638"/>
          </a:xfrm>
          <a:prstGeom prst="rect">
            <a:avLst/>
          </a:prstGeom>
          <a:noFill/>
        </p:spPr>
        <p:txBody>
          <a:bodyPr wrap="square" rtlCol="0">
            <a:noAutofit/>
          </a:bodyPr>
          <a:lstStyle/>
          <a:p>
            <a:pPr algn="ctr"/>
            <a:r>
              <a:rPr lang="sv-SE" sz="1600" i="1">
                <a:solidFill>
                  <a:srgbClr val="FFFFFF"/>
                </a:solidFill>
                <a:effectLst>
                  <a:outerShdw blurRad="50800" dist="38100" dir="2700000" algn="tl" rotWithShape="0">
                    <a:prstClr val="black">
                      <a:alpha val="40000"/>
                    </a:prstClr>
                  </a:outerShdw>
                </a:effectLst>
              </a:rPr>
              <a:t>Medicintekniska produkter</a:t>
            </a:r>
          </a:p>
          <a:p>
            <a:pPr algn="ctr"/>
            <a:r>
              <a:rPr lang="sv-SE" sz="1600" i="1">
                <a:solidFill>
                  <a:srgbClr val="FFFFFF"/>
                </a:solidFill>
                <a:effectLst>
                  <a:outerShdw blurRad="50800" dist="38100" dir="2700000" algn="tl" rotWithShape="0">
                    <a:prstClr val="black">
                      <a:alpha val="40000"/>
                    </a:prstClr>
                  </a:outerShdw>
                </a:effectLst>
              </a:rPr>
              <a:t>(urval enligt HTA-R)</a:t>
            </a:r>
          </a:p>
        </p:txBody>
      </p:sp>
      <p:sp>
        <p:nvSpPr>
          <p:cNvPr id="16" name="Höger 2">
            <a:extLst>
              <a:ext uri="{FF2B5EF4-FFF2-40B4-BE49-F238E27FC236}">
                <a16:creationId xmlns:a16="http://schemas.microsoft.com/office/drawing/2014/main" id="{F4783360-CE17-E1EA-3992-C6D7A3C2D8C9}"/>
              </a:ext>
            </a:extLst>
          </p:cNvPr>
          <p:cNvSpPr/>
          <p:nvPr/>
        </p:nvSpPr>
        <p:spPr>
          <a:xfrm>
            <a:off x="511278" y="3141769"/>
            <a:ext cx="10676126" cy="687175"/>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38">
              <a:defRPr/>
            </a:pPr>
            <a:endParaRPr lang="sv-SE" sz="1400">
              <a:solidFill>
                <a:schemeClr val="bg1"/>
              </a:solidFill>
              <a:latin typeface="Arial"/>
            </a:endParaRPr>
          </a:p>
        </p:txBody>
      </p:sp>
      <p:sp>
        <p:nvSpPr>
          <p:cNvPr id="20" name="textruta 19">
            <a:extLst>
              <a:ext uri="{FF2B5EF4-FFF2-40B4-BE49-F238E27FC236}">
                <a16:creationId xmlns:a16="http://schemas.microsoft.com/office/drawing/2014/main" id="{5EE47AB7-725E-6241-47EB-C6AD53F68D8F}"/>
              </a:ext>
            </a:extLst>
          </p:cNvPr>
          <p:cNvSpPr txBox="1"/>
          <p:nvPr/>
        </p:nvSpPr>
        <p:spPr>
          <a:xfrm>
            <a:off x="503497" y="1661551"/>
            <a:ext cx="8396663" cy="584775"/>
          </a:xfrm>
          <a:prstGeom prst="rect">
            <a:avLst/>
          </a:prstGeom>
          <a:noFill/>
        </p:spPr>
        <p:txBody>
          <a:bodyPr wrap="square" rtlCol="0">
            <a:spAutoFit/>
          </a:bodyPr>
          <a:lstStyle/>
          <a:p>
            <a:r>
              <a:rPr lang="sv-SE" sz="1600" i="1" dirty="0">
                <a:solidFill>
                  <a:schemeClr val="bg2"/>
                </a:solidFill>
              </a:rPr>
              <a:t>HTA-förordningen antogs i december 2021 och trädde i kraft i januari 2022 Implementeras stegvis fr.o.m. 12 januari 2025</a:t>
            </a:r>
          </a:p>
        </p:txBody>
      </p:sp>
      <p:sp>
        <p:nvSpPr>
          <p:cNvPr id="22" name="textruta 21">
            <a:extLst>
              <a:ext uri="{FF2B5EF4-FFF2-40B4-BE49-F238E27FC236}">
                <a16:creationId xmlns:a16="http://schemas.microsoft.com/office/drawing/2014/main" id="{23BA6A20-AFB1-2EFC-6F2C-1F5F9AEC16B9}"/>
              </a:ext>
            </a:extLst>
          </p:cNvPr>
          <p:cNvSpPr txBox="1"/>
          <p:nvPr/>
        </p:nvSpPr>
        <p:spPr>
          <a:xfrm rot="19361989">
            <a:off x="3599239" y="2492824"/>
            <a:ext cx="1800000" cy="338554"/>
          </a:xfrm>
          <a:prstGeom prst="rect">
            <a:avLst/>
          </a:prstGeom>
          <a:noFill/>
        </p:spPr>
        <p:txBody>
          <a:bodyPr wrap="square" rtlCol="0">
            <a:spAutoFit/>
          </a:bodyPr>
          <a:lstStyle/>
          <a:p>
            <a:r>
              <a:rPr lang="sv-SE" sz="1600">
                <a:solidFill>
                  <a:schemeClr val="bg1"/>
                </a:solidFill>
              </a:rPr>
              <a:t>Jan 2026</a:t>
            </a:r>
          </a:p>
        </p:txBody>
      </p:sp>
      <p:cxnSp>
        <p:nvCxnSpPr>
          <p:cNvPr id="10" name="Rak 56">
            <a:extLst>
              <a:ext uri="{FF2B5EF4-FFF2-40B4-BE49-F238E27FC236}">
                <a16:creationId xmlns:a16="http://schemas.microsoft.com/office/drawing/2014/main" id="{4B0F38A8-9BD8-D596-C6B7-2BE82BE3CD3A}"/>
              </a:ext>
            </a:extLst>
          </p:cNvPr>
          <p:cNvCxnSpPr>
            <a:cxnSpLocks/>
          </p:cNvCxnSpPr>
          <p:nvPr/>
        </p:nvCxnSpPr>
        <p:spPr>
          <a:xfrm flipH="1" flipV="1">
            <a:off x="2492967" y="3319105"/>
            <a:ext cx="0" cy="72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8" name="Rak 56">
            <a:extLst>
              <a:ext uri="{FF2B5EF4-FFF2-40B4-BE49-F238E27FC236}">
                <a16:creationId xmlns:a16="http://schemas.microsoft.com/office/drawing/2014/main" id="{4980B0B7-BA9E-FE35-6708-0A2C2CA509EE}"/>
              </a:ext>
            </a:extLst>
          </p:cNvPr>
          <p:cNvCxnSpPr>
            <a:cxnSpLocks/>
          </p:cNvCxnSpPr>
          <p:nvPr/>
        </p:nvCxnSpPr>
        <p:spPr>
          <a:xfrm flipV="1">
            <a:off x="3795322" y="3319106"/>
            <a:ext cx="0" cy="1368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B5362A4B-A6E1-090F-069D-F94C89A953C4}"/>
              </a:ext>
            </a:extLst>
          </p:cNvPr>
          <p:cNvSpPr txBox="1"/>
          <p:nvPr/>
        </p:nvSpPr>
        <p:spPr>
          <a:xfrm rot="19361989">
            <a:off x="5497459" y="2494125"/>
            <a:ext cx="1800000" cy="338554"/>
          </a:xfrm>
          <a:prstGeom prst="rect">
            <a:avLst/>
          </a:prstGeom>
          <a:noFill/>
        </p:spPr>
        <p:txBody>
          <a:bodyPr wrap="square" rtlCol="0">
            <a:spAutoFit/>
          </a:bodyPr>
          <a:lstStyle/>
          <a:p>
            <a:r>
              <a:rPr lang="sv-SE" sz="1600">
                <a:solidFill>
                  <a:schemeClr val="bg1"/>
                </a:solidFill>
              </a:rPr>
              <a:t>Jan 2028</a:t>
            </a:r>
          </a:p>
        </p:txBody>
      </p:sp>
      <p:cxnSp>
        <p:nvCxnSpPr>
          <p:cNvPr id="12" name="Rak 56">
            <a:extLst>
              <a:ext uri="{FF2B5EF4-FFF2-40B4-BE49-F238E27FC236}">
                <a16:creationId xmlns:a16="http://schemas.microsoft.com/office/drawing/2014/main" id="{F7759AF2-9552-9C0D-6ED9-69CC0F1A5E56}"/>
              </a:ext>
            </a:extLst>
          </p:cNvPr>
          <p:cNvCxnSpPr>
            <a:cxnSpLocks/>
          </p:cNvCxnSpPr>
          <p:nvPr/>
        </p:nvCxnSpPr>
        <p:spPr>
          <a:xfrm flipV="1">
            <a:off x="5872106" y="3319105"/>
            <a:ext cx="0" cy="72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E04D6C55-C717-D43D-CCA1-E06A93C34E53}"/>
              </a:ext>
            </a:extLst>
          </p:cNvPr>
          <p:cNvSpPr txBox="1"/>
          <p:nvPr/>
        </p:nvSpPr>
        <p:spPr>
          <a:xfrm>
            <a:off x="5059573" y="4031325"/>
            <a:ext cx="1637785" cy="338554"/>
          </a:xfrm>
          <a:prstGeom prst="rect">
            <a:avLst/>
          </a:prstGeom>
          <a:noFill/>
        </p:spPr>
        <p:txBody>
          <a:bodyPr wrap="square" rtlCol="0">
            <a:spAutoFit/>
          </a:bodyPr>
          <a:lstStyle/>
          <a:p>
            <a:pPr algn="ctr"/>
            <a:r>
              <a:rPr lang="sv-SE" sz="1600" i="1">
                <a:solidFill>
                  <a:schemeClr val="bg1"/>
                </a:solidFill>
                <a:effectLst>
                  <a:outerShdw blurRad="38100" dist="38100" dir="2700000" algn="tl">
                    <a:srgbClr val="000000">
                      <a:alpha val="43137"/>
                    </a:srgbClr>
                  </a:outerShdw>
                </a:effectLst>
              </a:rPr>
              <a:t>Särläkemedel</a:t>
            </a:r>
          </a:p>
        </p:txBody>
      </p:sp>
      <p:sp>
        <p:nvSpPr>
          <p:cNvPr id="9" name="textruta 8">
            <a:extLst>
              <a:ext uri="{FF2B5EF4-FFF2-40B4-BE49-F238E27FC236}">
                <a16:creationId xmlns:a16="http://schemas.microsoft.com/office/drawing/2014/main" id="{89A622D9-D084-A3FA-ABE1-4D0C98E831CC}"/>
              </a:ext>
            </a:extLst>
          </p:cNvPr>
          <p:cNvSpPr txBox="1"/>
          <p:nvPr/>
        </p:nvSpPr>
        <p:spPr>
          <a:xfrm rot="19361989">
            <a:off x="7681403" y="2494125"/>
            <a:ext cx="1800000" cy="338554"/>
          </a:xfrm>
          <a:prstGeom prst="rect">
            <a:avLst/>
          </a:prstGeom>
          <a:noFill/>
        </p:spPr>
        <p:txBody>
          <a:bodyPr wrap="square" rtlCol="0">
            <a:spAutoFit/>
          </a:bodyPr>
          <a:lstStyle/>
          <a:p>
            <a:r>
              <a:rPr lang="sv-SE" sz="1600">
                <a:solidFill>
                  <a:schemeClr val="bg1"/>
                </a:solidFill>
              </a:rPr>
              <a:t>Jan 2030</a:t>
            </a:r>
          </a:p>
        </p:txBody>
      </p:sp>
      <p:cxnSp>
        <p:nvCxnSpPr>
          <p:cNvPr id="11" name="Rak 56">
            <a:extLst>
              <a:ext uri="{FF2B5EF4-FFF2-40B4-BE49-F238E27FC236}">
                <a16:creationId xmlns:a16="http://schemas.microsoft.com/office/drawing/2014/main" id="{8C50100E-1116-82AC-DAE0-B2BC49F0A7B7}"/>
              </a:ext>
            </a:extLst>
          </p:cNvPr>
          <p:cNvCxnSpPr>
            <a:cxnSpLocks/>
          </p:cNvCxnSpPr>
          <p:nvPr/>
        </p:nvCxnSpPr>
        <p:spPr>
          <a:xfrm flipV="1">
            <a:off x="8058491" y="3319105"/>
            <a:ext cx="0" cy="72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578302D7-7367-CD57-A77B-95869A34CDCB}"/>
              </a:ext>
            </a:extLst>
          </p:cNvPr>
          <p:cNvSpPr txBox="1"/>
          <p:nvPr/>
        </p:nvSpPr>
        <p:spPr>
          <a:xfrm>
            <a:off x="7131946" y="4031325"/>
            <a:ext cx="1855532" cy="338554"/>
          </a:xfrm>
          <a:prstGeom prst="rect">
            <a:avLst/>
          </a:prstGeom>
          <a:noFill/>
        </p:spPr>
        <p:txBody>
          <a:bodyPr wrap="square" rtlCol="0">
            <a:spAutoFit/>
          </a:bodyPr>
          <a:lstStyle/>
          <a:p>
            <a:r>
              <a:rPr lang="sv-SE" sz="1600" i="1">
                <a:solidFill>
                  <a:schemeClr val="bg1"/>
                </a:solidFill>
                <a:effectLst>
                  <a:outerShdw blurRad="38100" dist="38100" dir="2700000" algn="tl">
                    <a:srgbClr val="000000">
                      <a:alpha val="43137"/>
                    </a:srgbClr>
                  </a:outerShdw>
                </a:effectLst>
              </a:rPr>
              <a:t>Övriga läkemedel </a:t>
            </a:r>
          </a:p>
        </p:txBody>
      </p:sp>
      <p:sp>
        <p:nvSpPr>
          <p:cNvPr id="4" name="textruta 3">
            <a:extLst>
              <a:ext uri="{FF2B5EF4-FFF2-40B4-BE49-F238E27FC236}">
                <a16:creationId xmlns:a16="http://schemas.microsoft.com/office/drawing/2014/main" id="{503A36B2-8408-6B73-8158-381D417004C5}"/>
              </a:ext>
            </a:extLst>
          </p:cNvPr>
          <p:cNvSpPr txBox="1"/>
          <p:nvPr/>
        </p:nvSpPr>
        <p:spPr>
          <a:xfrm>
            <a:off x="573117" y="4031325"/>
            <a:ext cx="1516822" cy="400110"/>
          </a:xfrm>
          <a:prstGeom prst="rect">
            <a:avLst/>
          </a:prstGeom>
          <a:noFill/>
        </p:spPr>
        <p:txBody>
          <a:bodyPr wrap="square" rtlCol="0">
            <a:spAutoFit/>
          </a:bodyPr>
          <a:lstStyle/>
          <a:p>
            <a:r>
              <a:rPr lang="sv-SE" sz="2000" b="1">
                <a:solidFill>
                  <a:schemeClr val="bg1"/>
                </a:solidFill>
                <a:effectLst>
                  <a:outerShdw blurRad="38100" dist="38100" dir="2700000" algn="tl">
                    <a:srgbClr val="000000">
                      <a:alpha val="43137"/>
                    </a:srgbClr>
                  </a:outerShdw>
                </a:effectLst>
              </a:rPr>
              <a:t>JCA</a:t>
            </a:r>
          </a:p>
        </p:txBody>
      </p:sp>
      <p:sp>
        <p:nvSpPr>
          <p:cNvPr id="5" name="textruta 4">
            <a:extLst>
              <a:ext uri="{FF2B5EF4-FFF2-40B4-BE49-F238E27FC236}">
                <a16:creationId xmlns:a16="http://schemas.microsoft.com/office/drawing/2014/main" id="{0CD266C4-F38B-6873-9244-F9AA76905351}"/>
              </a:ext>
            </a:extLst>
          </p:cNvPr>
          <p:cNvSpPr txBox="1"/>
          <p:nvPr/>
        </p:nvSpPr>
        <p:spPr>
          <a:xfrm>
            <a:off x="573117" y="5749549"/>
            <a:ext cx="1516822" cy="400110"/>
          </a:xfrm>
          <a:prstGeom prst="rect">
            <a:avLst/>
          </a:prstGeom>
          <a:noFill/>
        </p:spPr>
        <p:txBody>
          <a:bodyPr wrap="square" rtlCol="0">
            <a:spAutoFit/>
          </a:bodyPr>
          <a:lstStyle/>
          <a:p>
            <a:r>
              <a:rPr lang="sv-SE" sz="2000" b="1">
                <a:solidFill>
                  <a:schemeClr val="bg1"/>
                </a:solidFill>
                <a:effectLst>
                  <a:outerShdw blurRad="38100" dist="38100" dir="2700000" algn="tl">
                    <a:srgbClr val="000000">
                      <a:alpha val="43137"/>
                    </a:srgbClr>
                  </a:outerShdw>
                </a:effectLst>
              </a:rPr>
              <a:t>JSC</a:t>
            </a:r>
          </a:p>
        </p:txBody>
      </p:sp>
      <p:cxnSp>
        <p:nvCxnSpPr>
          <p:cNvPr id="24" name="Rak 56">
            <a:extLst>
              <a:ext uri="{FF2B5EF4-FFF2-40B4-BE49-F238E27FC236}">
                <a16:creationId xmlns:a16="http://schemas.microsoft.com/office/drawing/2014/main" id="{365CDA21-F7F5-28A6-40ED-BE4C7329D713}"/>
              </a:ext>
            </a:extLst>
          </p:cNvPr>
          <p:cNvCxnSpPr>
            <a:cxnSpLocks/>
          </p:cNvCxnSpPr>
          <p:nvPr/>
        </p:nvCxnSpPr>
        <p:spPr>
          <a:xfrm flipH="1" flipV="1">
            <a:off x="2486719" y="4615836"/>
            <a:ext cx="0" cy="108000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7" name="textruta 26">
            <a:extLst>
              <a:ext uri="{FF2B5EF4-FFF2-40B4-BE49-F238E27FC236}">
                <a16:creationId xmlns:a16="http://schemas.microsoft.com/office/drawing/2014/main" id="{ED48589B-24E6-D3D6-14A8-A368D1D71B8F}"/>
              </a:ext>
            </a:extLst>
          </p:cNvPr>
          <p:cNvSpPr txBox="1"/>
          <p:nvPr/>
        </p:nvSpPr>
        <p:spPr>
          <a:xfrm>
            <a:off x="1331528" y="5780327"/>
            <a:ext cx="4323284" cy="338554"/>
          </a:xfrm>
          <a:prstGeom prst="rect">
            <a:avLst/>
          </a:prstGeom>
          <a:noFill/>
        </p:spPr>
        <p:txBody>
          <a:bodyPr wrap="square" rtlCol="0">
            <a:spAutoFit/>
          </a:bodyPr>
          <a:lstStyle/>
          <a:p>
            <a:pPr algn="ctr"/>
            <a:r>
              <a:rPr lang="sv-SE" sz="1600" i="1" dirty="0">
                <a:solidFill>
                  <a:schemeClr val="bg1"/>
                </a:solidFill>
              </a:rPr>
              <a:t>Läkemedel och medicintekniska produkter</a:t>
            </a:r>
          </a:p>
        </p:txBody>
      </p:sp>
      <p:sp>
        <p:nvSpPr>
          <p:cNvPr id="28" name="Pil: höger 27">
            <a:extLst>
              <a:ext uri="{FF2B5EF4-FFF2-40B4-BE49-F238E27FC236}">
                <a16:creationId xmlns:a16="http://schemas.microsoft.com/office/drawing/2014/main" id="{D2E74497-0B2C-2F7F-B576-DAFDC5F33284}"/>
              </a:ext>
            </a:extLst>
          </p:cNvPr>
          <p:cNvSpPr/>
          <p:nvPr/>
        </p:nvSpPr>
        <p:spPr>
          <a:xfrm>
            <a:off x="5572976" y="5821194"/>
            <a:ext cx="5476024" cy="27587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027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FE6D261-7E34-8873-3065-69E8A65468D4}"/>
              </a:ext>
            </a:extLst>
          </p:cNvPr>
          <p:cNvGraphicFramePr>
            <a:graphicFrameLocks noChangeAspect="1"/>
          </p:cNvGraphicFramePr>
          <p:nvPr>
            <p:custDataLst>
              <p:tags r:id="rId1"/>
            </p:custDataLst>
            <p:extLst>
              <p:ext uri="{D42A27DB-BD31-4B8C-83A1-F6EECF244321}">
                <p14:modId xmlns:p14="http://schemas.microsoft.com/office/powerpoint/2010/main" val="342989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9" name="think-cell data - do not delete" hidden="1">
                        <a:extLst>
                          <a:ext uri="{FF2B5EF4-FFF2-40B4-BE49-F238E27FC236}">
                            <a16:creationId xmlns:a16="http://schemas.microsoft.com/office/drawing/2014/main" id="{CFE6D261-7E34-8873-3065-69E8A6546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ubrik 1">
            <a:extLst>
              <a:ext uri="{FF2B5EF4-FFF2-40B4-BE49-F238E27FC236}">
                <a16:creationId xmlns:a16="http://schemas.microsoft.com/office/drawing/2014/main" id="{1935ABFC-679B-BF1E-35B7-A88C76869817}"/>
              </a:ext>
            </a:extLst>
          </p:cNvPr>
          <p:cNvSpPr>
            <a:spLocks noGrp="1"/>
          </p:cNvSpPr>
          <p:nvPr>
            <p:ph type="title"/>
          </p:nvPr>
        </p:nvSpPr>
        <p:spPr>
          <a:xfrm>
            <a:off x="592138" y="608013"/>
            <a:ext cx="11004550" cy="736600"/>
          </a:xfrm>
        </p:spPr>
        <p:txBody>
          <a:bodyPr vert="horz"/>
          <a:lstStyle/>
          <a:p>
            <a:r>
              <a:rPr lang="sv-SE"/>
              <a:t>Arbetet på EU-nivå sker inom flera olika grupperingar</a:t>
            </a:r>
          </a:p>
        </p:txBody>
      </p:sp>
      <p:pic>
        <p:nvPicPr>
          <p:cNvPr id="2051" name="Bildobjekt 2050" descr="En bild som visar text, skärmbild, Teckensnitt, design&#10;&#10;Automatiskt genererad beskrivning">
            <a:extLst>
              <a:ext uri="{FF2B5EF4-FFF2-40B4-BE49-F238E27FC236}">
                <a16:creationId xmlns:a16="http://schemas.microsoft.com/office/drawing/2014/main" id="{C13E7CEB-98D8-9DBC-6E94-E9B91A882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38" y="2064446"/>
            <a:ext cx="5084097" cy="3660079"/>
          </a:xfrm>
          <a:prstGeom prst="rect">
            <a:avLst/>
          </a:prstGeom>
        </p:spPr>
      </p:pic>
      <p:sp>
        <p:nvSpPr>
          <p:cNvPr id="2052" name="textruta 2051">
            <a:extLst>
              <a:ext uri="{FF2B5EF4-FFF2-40B4-BE49-F238E27FC236}">
                <a16:creationId xmlns:a16="http://schemas.microsoft.com/office/drawing/2014/main" id="{9C692084-A7DB-1D5D-8698-7C60EF6E3F8E}"/>
              </a:ext>
            </a:extLst>
          </p:cNvPr>
          <p:cNvSpPr txBox="1"/>
          <p:nvPr/>
        </p:nvSpPr>
        <p:spPr>
          <a:xfrm>
            <a:off x="5791200" y="1890823"/>
            <a:ext cx="6296024" cy="3950249"/>
          </a:xfrm>
          <a:prstGeom prst="rect">
            <a:avLst/>
          </a:prstGeom>
          <a:noFill/>
        </p:spPr>
        <p:txBody>
          <a:bodyPr wrap="square" rtlCol="0">
            <a:spAutoFit/>
          </a:bodyPr>
          <a:lstStyle/>
          <a:p>
            <a:pPr>
              <a:lnSpc>
                <a:spcPct val="115000"/>
              </a:lnSpc>
            </a:pPr>
            <a:r>
              <a:rPr lang="sv-SE" sz="1400" kern="100" dirty="0">
                <a:cs typeface="Arial" panose="020B0604020202020204" pitchFamily="34" charset="0"/>
              </a:rPr>
              <a:t>Förberedelsearbetet på EU-nivå sker inom flera olika grupperingar som utgörs av medlemsländernas HTA-organisationer och andra berörda aktörer: </a:t>
            </a:r>
          </a:p>
          <a:p>
            <a:pPr marL="285750" indent="-285750">
              <a:lnSpc>
                <a:spcPct val="115000"/>
              </a:lnSpc>
              <a:buFont typeface="Arial" panose="020B0604020202020204" pitchFamily="34" charset="0"/>
              <a:buChar char="•"/>
            </a:pPr>
            <a:r>
              <a:rPr lang="sv-SE" sz="1400" kern="100" dirty="0">
                <a:cs typeface="Arial" panose="020B0604020202020204" pitchFamily="34" charset="0"/>
              </a:rPr>
              <a:t>HTA-förordningens samordningsgrupp (</a:t>
            </a:r>
            <a:r>
              <a:rPr lang="sv-SE" sz="1400" kern="100" dirty="0" err="1">
                <a:cs typeface="Arial" panose="020B0604020202020204" pitchFamily="34" charset="0"/>
              </a:rPr>
              <a:t>Coordination</a:t>
            </a:r>
            <a:r>
              <a:rPr lang="sv-SE" sz="1400" kern="100" dirty="0">
                <a:cs typeface="Arial" panose="020B0604020202020204" pitchFamily="34" charset="0"/>
              </a:rPr>
              <a:t> Group) </a:t>
            </a:r>
          </a:p>
          <a:p>
            <a:pPr marL="285750" indent="-285750">
              <a:lnSpc>
                <a:spcPct val="115000"/>
              </a:lnSpc>
              <a:buFont typeface="Arial" panose="020B0604020202020204" pitchFamily="34" charset="0"/>
              <a:buChar char="•"/>
            </a:pPr>
            <a:r>
              <a:rPr lang="sv-SE" sz="1400" kern="100" dirty="0">
                <a:cs typeface="Arial" panose="020B0604020202020204" pitchFamily="34" charset="0"/>
              </a:rPr>
              <a:t>Fyra olika arbetsgrupper (</a:t>
            </a:r>
            <a:r>
              <a:rPr lang="sv-SE" sz="1400" kern="100" dirty="0" err="1">
                <a:cs typeface="Arial" panose="020B0604020202020204" pitchFamily="34" charset="0"/>
              </a:rPr>
              <a:t>subgroups</a:t>
            </a:r>
            <a:r>
              <a:rPr lang="sv-SE" sz="1400" kern="100" dirty="0">
                <a:cs typeface="Arial" panose="020B0604020202020204" pitchFamily="34" charset="0"/>
              </a:rPr>
              <a:t>) </a:t>
            </a:r>
          </a:p>
          <a:p>
            <a:pPr marL="285750" indent="-285750">
              <a:lnSpc>
                <a:spcPct val="115000"/>
              </a:lnSpc>
              <a:spcAft>
                <a:spcPts val="800"/>
              </a:spcAft>
              <a:buFont typeface="Arial" panose="020B0604020202020204" pitchFamily="34" charset="0"/>
              <a:buChar char="•"/>
            </a:pPr>
            <a:r>
              <a:rPr lang="sv-SE" sz="1400" kern="100" dirty="0">
                <a:ea typeface="Aptos" panose="020B0004020202020204" pitchFamily="34" charset="0"/>
                <a:cs typeface="Arial" panose="020B0604020202020204" pitchFamily="34" charset="0"/>
              </a:rPr>
              <a:t>G</a:t>
            </a:r>
            <a:r>
              <a:rPr lang="sv-SE" sz="1400" kern="100" dirty="0">
                <a:effectLst/>
                <a:ea typeface="Aptos" panose="020B0004020202020204" pitchFamily="34" charset="0"/>
                <a:cs typeface="Arial" panose="020B0604020202020204" pitchFamily="34" charset="0"/>
              </a:rPr>
              <a:t>enomförandekommitté</a:t>
            </a:r>
          </a:p>
          <a:p>
            <a:pPr>
              <a:lnSpc>
                <a:spcPct val="115000"/>
              </a:lnSpc>
              <a:spcAft>
                <a:spcPts val="800"/>
              </a:spcAft>
            </a:pPr>
            <a:r>
              <a:rPr lang="sv-SE" sz="1400" kern="100" dirty="0">
                <a:effectLst/>
                <a:ea typeface="Aptos" panose="020B0004020202020204" pitchFamily="34" charset="0"/>
                <a:cs typeface="Arial" panose="020B0604020202020204" pitchFamily="34" charset="0"/>
              </a:rPr>
              <a:t>Den Europeiska kommissionen utgör sekretariat för arbetet inom HTA-förordningen och bidrar med administrativ och teknisk support. </a:t>
            </a:r>
            <a:endParaRPr lang="sv-SE" sz="1400" kern="100" dirty="0">
              <a:ea typeface="Aptos" panose="020B0004020202020204" pitchFamily="34" charset="0"/>
              <a:cs typeface="Arial" panose="020B0604020202020204" pitchFamily="34" charset="0"/>
            </a:endParaRPr>
          </a:p>
          <a:p>
            <a:pPr>
              <a:lnSpc>
                <a:spcPct val="115000"/>
              </a:lnSpc>
              <a:spcAft>
                <a:spcPts val="800"/>
              </a:spcAft>
            </a:pPr>
            <a:r>
              <a:rPr lang="sv-SE" sz="1400" kern="100" dirty="0">
                <a:ea typeface="Aptos" panose="020B0004020202020204" pitchFamily="34" charset="0"/>
                <a:cs typeface="Arial" panose="020B0604020202020204" pitchFamily="34" charset="0"/>
              </a:rPr>
              <a:t>Det finns även ett </a:t>
            </a:r>
            <a:r>
              <a:rPr lang="sv-SE" sz="1400" kern="100" dirty="0">
                <a:effectLst/>
                <a:ea typeface="Aptos" panose="020B0004020202020204" pitchFamily="34" charset="0"/>
                <a:cs typeface="Arial" panose="020B0604020202020204" pitchFamily="34" charset="0"/>
              </a:rPr>
              <a:t>nätverk för berörda parter (</a:t>
            </a:r>
            <a:r>
              <a:rPr lang="sv-SE" sz="1400" kern="100" dirty="0" err="1">
                <a:effectLst/>
                <a:ea typeface="Aptos" panose="020B0004020202020204" pitchFamily="34" charset="0"/>
                <a:cs typeface="Arial" panose="020B0604020202020204" pitchFamily="34" charset="0"/>
              </a:rPr>
              <a:t>Stakeholder</a:t>
            </a:r>
            <a:r>
              <a:rPr lang="sv-SE" sz="1400" kern="100" dirty="0">
                <a:effectLst/>
                <a:ea typeface="Aptos" panose="020B0004020202020204" pitchFamily="34" charset="0"/>
                <a:cs typeface="Arial" panose="020B0604020202020204" pitchFamily="34" charset="0"/>
              </a:rPr>
              <a:t> </a:t>
            </a:r>
            <a:r>
              <a:rPr lang="sv-SE" sz="1400" kern="100" dirty="0" err="1">
                <a:effectLst/>
                <a:ea typeface="Aptos" panose="020B0004020202020204" pitchFamily="34" charset="0"/>
                <a:cs typeface="Arial" panose="020B0604020202020204" pitchFamily="34" charset="0"/>
              </a:rPr>
              <a:t>Network</a:t>
            </a:r>
            <a:r>
              <a:rPr lang="sv-SE" sz="1400" kern="100" dirty="0">
                <a:effectLst/>
                <a:ea typeface="Aptos" panose="020B0004020202020204" pitchFamily="34" charset="0"/>
                <a:cs typeface="Arial" panose="020B0604020202020204" pitchFamily="34" charset="0"/>
              </a:rPr>
              <a:t>). Denna samlar intressenter i form av patientorganisationer, professionsorganisationer och branschorganisationer. Nätverket ska användas för att möjliggöra dialog mellan berörda parter och samordningsgruppen. </a:t>
            </a:r>
          </a:p>
          <a:p>
            <a:pPr>
              <a:lnSpc>
                <a:spcPct val="115000"/>
              </a:lnSpc>
              <a:spcAft>
                <a:spcPts val="800"/>
              </a:spcAft>
            </a:pPr>
            <a:endParaRPr lang="sv-SE" sz="1400" kern="100" dirty="0">
              <a:effectLst/>
              <a:ea typeface="Aptos" panose="020B0004020202020204" pitchFamily="34" charset="0"/>
              <a:cs typeface="Arial" panose="020B0604020202020204" pitchFamily="34" charset="0"/>
            </a:endParaRPr>
          </a:p>
          <a:p>
            <a:pPr>
              <a:lnSpc>
                <a:spcPct val="115000"/>
              </a:lnSpc>
              <a:spcAft>
                <a:spcPts val="800"/>
              </a:spcAft>
            </a:pPr>
            <a:r>
              <a:rPr lang="sv-SE" sz="1400" kern="100" dirty="0">
                <a:effectLst/>
                <a:ea typeface="Aptos" panose="020B0004020202020204" pitchFamily="34" charset="0"/>
                <a:cs typeface="Arial" panose="020B0604020202020204" pitchFamily="34" charset="0"/>
              </a:rPr>
              <a:t>Allt arbete under HTA-förordningen kommer att samlas på en gemensam IT-plattform.</a:t>
            </a:r>
          </a:p>
        </p:txBody>
      </p:sp>
      <p:sp>
        <p:nvSpPr>
          <p:cNvPr id="2059" name="textruta 2058">
            <a:extLst>
              <a:ext uri="{FF2B5EF4-FFF2-40B4-BE49-F238E27FC236}">
                <a16:creationId xmlns:a16="http://schemas.microsoft.com/office/drawing/2014/main" id="{9C9121CB-7C07-2A22-7E0E-AC4BC819C9F9}"/>
              </a:ext>
            </a:extLst>
          </p:cNvPr>
          <p:cNvSpPr txBox="1"/>
          <p:nvPr/>
        </p:nvSpPr>
        <p:spPr>
          <a:xfrm>
            <a:off x="592138" y="1617513"/>
            <a:ext cx="5389562" cy="307777"/>
          </a:xfrm>
          <a:prstGeom prst="rect">
            <a:avLst/>
          </a:prstGeom>
          <a:noFill/>
        </p:spPr>
        <p:txBody>
          <a:bodyPr wrap="square" rtlCol="0">
            <a:spAutoFit/>
          </a:bodyPr>
          <a:lstStyle/>
          <a:p>
            <a:r>
              <a:rPr lang="sv-SE" sz="1400" b="1" kern="100" dirty="0">
                <a:ea typeface="Aptos" panose="020B0004020202020204" pitchFamily="34" charset="0"/>
                <a:cs typeface="Arial" panose="020B0604020202020204" pitchFamily="34" charset="0"/>
              </a:rPr>
              <a:t>S</a:t>
            </a:r>
            <a:r>
              <a:rPr lang="sv-SE" sz="1400" b="1" kern="100" dirty="0">
                <a:effectLst/>
                <a:ea typeface="Aptos" panose="020B0004020202020204" pitchFamily="34" charset="0"/>
                <a:cs typeface="Arial" panose="020B0604020202020204" pitchFamily="34" charset="0"/>
              </a:rPr>
              <a:t>tyrning av HTA-förordningen</a:t>
            </a:r>
            <a:endParaRPr lang="sv-SE" sz="1400" b="1" dirty="0"/>
          </a:p>
        </p:txBody>
      </p:sp>
      <p:cxnSp>
        <p:nvCxnSpPr>
          <p:cNvPr id="2061" name="Rak koppling 2060">
            <a:extLst>
              <a:ext uri="{FF2B5EF4-FFF2-40B4-BE49-F238E27FC236}">
                <a16:creationId xmlns:a16="http://schemas.microsoft.com/office/drawing/2014/main" id="{6985CDDC-761D-9810-3708-B3430F07EE6E}"/>
              </a:ext>
            </a:extLst>
          </p:cNvPr>
          <p:cNvCxnSpPr>
            <a:cxnSpLocks/>
          </p:cNvCxnSpPr>
          <p:nvPr/>
        </p:nvCxnSpPr>
        <p:spPr>
          <a:xfrm>
            <a:off x="592138" y="1971675"/>
            <a:ext cx="49990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1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58F612AA-FD73-DBB1-7689-0C23B7BC9B7D}"/>
              </a:ext>
            </a:extLst>
          </p:cNvPr>
          <p:cNvGraphicFramePr>
            <a:graphicFrameLocks noChangeAspect="1"/>
          </p:cNvGraphicFramePr>
          <p:nvPr>
            <p:custDataLst>
              <p:tags r:id="rId1"/>
            </p:custDataLst>
            <p:extLst>
              <p:ext uri="{D42A27DB-BD31-4B8C-83A1-F6EECF244321}">
                <p14:modId xmlns:p14="http://schemas.microsoft.com/office/powerpoint/2010/main" val="3451593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12" name="Objekt 11" hidden="1">
                        <a:extLst>
                          <a:ext uri="{FF2B5EF4-FFF2-40B4-BE49-F238E27FC236}">
                            <a16:creationId xmlns:a16="http://schemas.microsoft.com/office/drawing/2014/main" id="{58F612AA-FD73-DBB1-7689-0C23B7BC9B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ubrik 3">
            <a:extLst>
              <a:ext uri="{FF2B5EF4-FFF2-40B4-BE49-F238E27FC236}">
                <a16:creationId xmlns:a16="http://schemas.microsoft.com/office/drawing/2014/main" id="{BC7EE3AF-7E32-17CE-0CC9-468ADF265148}"/>
              </a:ext>
            </a:extLst>
          </p:cNvPr>
          <p:cNvSpPr>
            <a:spLocks noGrp="1"/>
          </p:cNvSpPr>
          <p:nvPr>
            <p:ph type="title"/>
          </p:nvPr>
        </p:nvSpPr>
        <p:spPr>
          <a:xfrm>
            <a:off x="592666" y="607517"/>
            <a:ext cx="11004551" cy="736600"/>
          </a:xfrm>
        </p:spPr>
        <p:txBody>
          <a:bodyPr vert="horz"/>
          <a:lstStyle/>
          <a:p>
            <a:r>
              <a:rPr lang="sv-SE" sz="4000"/>
              <a:t>Samordningsgruppen har ett övergripande ansvar för arbetet i de fyra arbetsgrupperna</a:t>
            </a:r>
            <a:endParaRPr lang="sv-SE" sz="4000">
              <a:cs typeface="Arial"/>
            </a:endParaRPr>
          </a:p>
        </p:txBody>
      </p:sp>
      <p:sp>
        <p:nvSpPr>
          <p:cNvPr id="16" name="textruta 15">
            <a:extLst>
              <a:ext uri="{FF2B5EF4-FFF2-40B4-BE49-F238E27FC236}">
                <a16:creationId xmlns:a16="http://schemas.microsoft.com/office/drawing/2014/main" id="{6CC5D758-3A57-7CD7-8A25-A5E9404AE23A}"/>
              </a:ext>
            </a:extLst>
          </p:cNvPr>
          <p:cNvSpPr txBox="1"/>
          <p:nvPr/>
        </p:nvSpPr>
        <p:spPr>
          <a:xfrm>
            <a:off x="4457701" y="2145823"/>
            <a:ext cx="7139516" cy="3154710"/>
          </a:xfrm>
          <a:prstGeom prst="rect">
            <a:avLst/>
          </a:prstGeom>
          <a:noFill/>
        </p:spPr>
        <p:txBody>
          <a:bodyPr wrap="square" rtlCol="0">
            <a:spAutoFit/>
          </a:bodyPr>
          <a:lstStyle/>
          <a:p>
            <a:pPr>
              <a:spcAft>
                <a:spcPts val="600"/>
              </a:spcAft>
            </a:pPr>
            <a:r>
              <a:rPr lang="sv-SE" sz="1400" i="1" dirty="0"/>
              <a:t>Organisering och svensk medverkan</a:t>
            </a:r>
          </a:p>
          <a:p>
            <a:pPr marL="285750" indent="-285750">
              <a:spcAft>
                <a:spcPts val="600"/>
              </a:spcAft>
              <a:buFont typeface="Arial" panose="020B0604020202020204" pitchFamily="34" charset="0"/>
              <a:buChar char="•"/>
            </a:pPr>
            <a:r>
              <a:rPr lang="sv-SE" sz="1400" dirty="0"/>
              <a:t>Sverige har två representanter från TLV och två från SBU</a:t>
            </a:r>
          </a:p>
          <a:p>
            <a:pPr marL="285750" indent="-285750">
              <a:spcAft>
                <a:spcPts val="600"/>
              </a:spcAft>
              <a:buFont typeface="Arial" panose="020B0604020202020204" pitchFamily="34" charset="0"/>
              <a:buChar char="•"/>
            </a:pPr>
            <a:r>
              <a:rPr lang="sv-SE" sz="1400" dirty="0"/>
              <a:t>Gruppen sammanträder två gånger per termin med extramöten vid behov </a:t>
            </a:r>
          </a:p>
          <a:p>
            <a:pPr>
              <a:spcAft>
                <a:spcPts val="600"/>
              </a:spcAft>
            </a:pPr>
            <a:endParaRPr lang="sv-SE" sz="1400" i="1" dirty="0"/>
          </a:p>
          <a:p>
            <a:pPr>
              <a:spcAft>
                <a:spcPts val="600"/>
              </a:spcAft>
            </a:pPr>
            <a:r>
              <a:rPr lang="sv-SE" sz="1400" i="1" dirty="0"/>
              <a:t>Ansvarsområden</a:t>
            </a:r>
            <a:endParaRPr lang="sv-SE" sz="1400" dirty="0"/>
          </a:p>
          <a:p>
            <a:pPr marL="285750" indent="-285750">
              <a:spcAft>
                <a:spcPts val="600"/>
              </a:spcAft>
              <a:buFont typeface="Arial" panose="020B0604020202020204" pitchFamily="34" charset="0"/>
              <a:buChar char="•"/>
            </a:pPr>
            <a:r>
              <a:rPr lang="sv-SE" sz="1400" dirty="0"/>
              <a:t>Gruppen fattar beslut om att anta metod- och processdokumenten som är framtagna av arbetsgrupperna</a:t>
            </a:r>
          </a:p>
          <a:p>
            <a:pPr marL="285750" indent="-285750">
              <a:spcAft>
                <a:spcPts val="600"/>
              </a:spcAft>
              <a:buFont typeface="Arial" panose="020B0604020202020204" pitchFamily="34" charset="0"/>
              <a:buChar char="•"/>
            </a:pPr>
            <a:r>
              <a:rPr lang="sv-SE" sz="1400" dirty="0"/>
              <a:t>Gruppen kommer att godkänna JCA-rapporterna när förordningen börjat tillämpas</a:t>
            </a:r>
          </a:p>
          <a:p>
            <a:pPr marL="285750" indent="-285750">
              <a:spcAft>
                <a:spcPts val="600"/>
              </a:spcAft>
              <a:buFont typeface="Arial" panose="020B0604020202020204" pitchFamily="34" charset="0"/>
              <a:buChar char="•"/>
            </a:pPr>
            <a:r>
              <a:rPr lang="sv-SE" sz="1400" dirty="0"/>
              <a:t>Gruppen har ett övergripande ansvar för arbetet i arbetsgrupperna</a:t>
            </a:r>
          </a:p>
          <a:p>
            <a:pPr>
              <a:spcAft>
                <a:spcPts val="600"/>
              </a:spcAft>
            </a:pPr>
            <a:endParaRPr lang="sv-SE" sz="1400" dirty="0"/>
          </a:p>
          <a:p>
            <a:pPr>
              <a:spcAft>
                <a:spcPts val="600"/>
              </a:spcAft>
            </a:pPr>
            <a:r>
              <a:rPr lang="sv-SE" sz="1400" dirty="0"/>
              <a:t>Fullständig beskrivning i Art 3 i HTA-förordningen</a:t>
            </a:r>
          </a:p>
        </p:txBody>
      </p:sp>
      <p:pic>
        <p:nvPicPr>
          <p:cNvPr id="2" name="Bildobjekt 1" descr="En bild som visar text, skärmbild, Teckensnitt, design&#10;&#10;Automatiskt genererad beskrivning">
            <a:extLst>
              <a:ext uri="{FF2B5EF4-FFF2-40B4-BE49-F238E27FC236}">
                <a16:creationId xmlns:a16="http://schemas.microsoft.com/office/drawing/2014/main" id="{6198BA9E-12A1-222A-08DA-EDCEA76F01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51" y="2205037"/>
            <a:ext cx="3400333" cy="2447925"/>
          </a:xfrm>
          <a:prstGeom prst="rect">
            <a:avLst/>
          </a:prstGeom>
        </p:spPr>
      </p:pic>
      <p:sp>
        <p:nvSpPr>
          <p:cNvPr id="5" name="Rektangel: rundade hörn 4">
            <a:extLst>
              <a:ext uri="{FF2B5EF4-FFF2-40B4-BE49-F238E27FC236}">
                <a16:creationId xmlns:a16="http://schemas.microsoft.com/office/drawing/2014/main" id="{9018CFDD-C803-2C36-40C8-EE93D6A93736}"/>
              </a:ext>
            </a:extLst>
          </p:cNvPr>
          <p:cNvSpPr/>
          <p:nvPr/>
        </p:nvSpPr>
        <p:spPr>
          <a:xfrm>
            <a:off x="695325" y="2145823"/>
            <a:ext cx="2476500" cy="483077"/>
          </a:xfrm>
          <a:prstGeom prst="roundRect">
            <a:avLst>
              <a:gd name="adj" fmla="val 12255"/>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ratbubbla: rektangel 2">
            <a:extLst>
              <a:ext uri="{FF2B5EF4-FFF2-40B4-BE49-F238E27FC236}">
                <a16:creationId xmlns:a16="http://schemas.microsoft.com/office/drawing/2014/main" id="{DD47853F-DC33-6DFF-17B5-4D1284E84F0A}"/>
              </a:ext>
            </a:extLst>
          </p:cNvPr>
          <p:cNvSpPr/>
          <p:nvPr/>
        </p:nvSpPr>
        <p:spPr>
          <a:xfrm>
            <a:off x="716492" y="5259885"/>
            <a:ext cx="3579283" cy="736600"/>
          </a:xfrm>
          <a:prstGeom prst="wedgeRectCallout">
            <a:avLst>
              <a:gd name="adj1" fmla="val 41920"/>
              <a:gd name="adj2" fmla="val 738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i="1" dirty="0">
                <a:solidFill>
                  <a:schemeClr val="tx1"/>
                </a:solidFill>
              </a:rPr>
              <a:t>Niklas Hedberg (TLV:s chefsfarmaceut) är förtroendevald som vice ordförande i samordningsgruppen </a:t>
            </a:r>
          </a:p>
        </p:txBody>
      </p:sp>
    </p:spTree>
    <p:extLst>
      <p:ext uri="{BB962C8B-B14F-4D97-AF65-F5344CB8AC3E}">
        <p14:creationId xmlns:p14="http://schemas.microsoft.com/office/powerpoint/2010/main" val="4122790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32&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JaC62ebPgBr3jwtaUar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AWdJDDkXpfWStTle2q9M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XtmFNGgsF9mSY11BEiuE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VoCxmX8_vyG_nzvRSj1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JaC62ebPgBr3jwtaUar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tRvOomb6aP6a_IFcREKg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9EYY3YiEOXHxTAF72mC8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34gU2qdPrnjZLBa.IPeu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3VA3iG1cErCRlJsfFcC4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JaC62ebPgBr3jwtaUarn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5B4r32CzonoicrrDMY3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LV - Standardlayouter">
  <a:themeElements>
    <a:clrScheme name="TLV kompletteringsfärger">
      <a:dk1>
        <a:sysClr val="windowText" lastClr="000000"/>
      </a:dk1>
      <a:lt1>
        <a:sysClr val="window" lastClr="FFFFFF"/>
      </a:lt1>
      <a:dk2>
        <a:srgbClr val="7F7F7F"/>
      </a:dk2>
      <a:lt2>
        <a:srgbClr val="F2F2F2"/>
      </a:lt2>
      <a:accent1>
        <a:srgbClr val="0087A9"/>
      </a:accent1>
      <a:accent2>
        <a:srgbClr val="00968D"/>
      </a:accent2>
      <a:accent3>
        <a:srgbClr val="882461"/>
      </a:accent3>
      <a:accent4>
        <a:srgbClr val="BC3A00"/>
      </a:accent4>
      <a:accent5>
        <a:srgbClr val="FFC000"/>
      </a:accent5>
      <a:accent6>
        <a:srgbClr val="9FC507"/>
      </a:accent6>
      <a:hlink>
        <a:srgbClr val="000000"/>
      </a:hlink>
      <a:folHlink>
        <a:srgbClr val="000000"/>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E3F64109-6973-4D0E-8684-FBE3A2A3A6B5}" vid="{FB806C45-966F-40E0-83FF-713857AC0247}"/>
    </a:ext>
  </a:extLst>
</a:theme>
</file>

<file path=ppt/theme/theme2.xml><?xml version="1.0" encoding="utf-8"?>
<a:theme xmlns:a="http://schemas.openxmlformats.org/drawingml/2006/main" name="TLV - Standardlayouter">
  <a:themeElements>
    <a:clrScheme name="TLV kompletteringsfärger">
      <a:dk1>
        <a:sysClr val="windowText" lastClr="000000"/>
      </a:dk1>
      <a:lt1>
        <a:sysClr val="window" lastClr="FFFFFF"/>
      </a:lt1>
      <a:dk2>
        <a:srgbClr val="7F7F7F"/>
      </a:dk2>
      <a:lt2>
        <a:srgbClr val="F2F2F2"/>
      </a:lt2>
      <a:accent1>
        <a:srgbClr val="0087A9"/>
      </a:accent1>
      <a:accent2>
        <a:srgbClr val="00968D"/>
      </a:accent2>
      <a:accent3>
        <a:srgbClr val="882461"/>
      </a:accent3>
      <a:accent4>
        <a:srgbClr val="BC3A00"/>
      </a:accent4>
      <a:accent5>
        <a:srgbClr val="FFC000"/>
      </a:accent5>
      <a:accent6>
        <a:srgbClr val="9FC507"/>
      </a:accent6>
      <a:hlink>
        <a:srgbClr val="000000"/>
      </a:hlink>
      <a:folHlink>
        <a:srgbClr val="000000"/>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E3F64109-6973-4D0E-8684-FBE3A2A3A6B5}" vid="{FB806C45-966F-40E0-83FF-713857AC0247}"/>
    </a:ext>
  </a:extLst>
</a:theme>
</file>

<file path=ppt/theme/theme3.xml><?xml version="1.0" encoding="utf-8"?>
<a:theme xmlns:a="http://schemas.openxmlformats.org/drawingml/2006/main" name="Vitpil">
  <a:themeElements>
    <a:clrScheme name="Vitpil">
      <a:dk1>
        <a:srgbClr val="DCE9E3"/>
      </a:dk1>
      <a:lt1>
        <a:srgbClr val="183C2E"/>
      </a:lt1>
      <a:dk2>
        <a:srgbClr val="DCE9E3"/>
      </a:dk2>
      <a:lt2>
        <a:srgbClr val="183C2E"/>
      </a:lt2>
      <a:accent1>
        <a:srgbClr val="183C2E"/>
      </a:accent1>
      <a:accent2>
        <a:srgbClr val="FF8059"/>
      </a:accent2>
      <a:accent3>
        <a:srgbClr val="329B5F"/>
      </a:accent3>
      <a:accent4>
        <a:srgbClr val="C1ACE0"/>
      </a:accent4>
      <a:accent5>
        <a:srgbClr val="81D6A8"/>
      </a:accent5>
      <a:accent6>
        <a:srgbClr val="E8CCC7"/>
      </a:accent6>
      <a:hlink>
        <a:srgbClr val="FF8059"/>
      </a:hlink>
      <a:folHlink>
        <a:srgbClr val="FF8059"/>
      </a:folHlink>
    </a:clrScheme>
    <a:fontScheme name="Mabry">
      <a:majorFont>
        <a:latin typeface="Mabry"/>
        <a:ea typeface=""/>
        <a:cs typeface=""/>
      </a:majorFont>
      <a:minorFont>
        <a:latin typeface="Mab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Autofit/>
      </a:bodyPr>
      <a:lstStyle>
        <a:defPPr algn="l">
          <a:lnSpc>
            <a:spcPct val="100000"/>
          </a:lnSpc>
          <a:defRPr sz="2500" dirty="0" err="1" smtClean="0">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Lif.potx" id="{5B723EB9-21CD-44DB-A70C-76D4318358FD}" vid="{9646ADDF-0D9F-4F3B-93DC-06F569184852}"/>
    </a:ext>
  </a:extLst>
</a:theme>
</file>

<file path=ppt/theme/theme4.xml><?xml version="1.0" encoding="utf-8"?>
<a:theme xmlns:a="http://schemas.openxmlformats.org/drawingml/2006/main" name="2_TLV - Standardlayouter">
  <a:themeElements>
    <a:clrScheme name="TLV kompletteringsfärger">
      <a:dk1>
        <a:sysClr val="windowText" lastClr="000000"/>
      </a:dk1>
      <a:lt1>
        <a:sysClr val="window" lastClr="FFFFFF"/>
      </a:lt1>
      <a:dk2>
        <a:srgbClr val="7F7F7F"/>
      </a:dk2>
      <a:lt2>
        <a:srgbClr val="F2F2F2"/>
      </a:lt2>
      <a:accent1>
        <a:srgbClr val="0087A9"/>
      </a:accent1>
      <a:accent2>
        <a:srgbClr val="00968D"/>
      </a:accent2>
      <a:accent3>
        <a:srgbClr val="882461"/>
      </a:accent3>
      <a:accent4>
        <a:srgbClr val="BC3A00"/>
      </a:accent4>
      <a:accent5>
        <a:srgbClr val="FFC000"/>
      </a:accent5>
      <a:accent6>
        <a:srgbClr val="9FC507"/>
      </a:accent6>
      <a:hlink>
        <a:srgbClr val="000000"/>
      </a:hlink>
      <a:folHlink>
        <a:srgbClr val="000000"/>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3" id="{E3F64109-6973-4D0E-8684-FBE3A2A3A6B5}" vid="{FB806C45-966F-40E0-83FF-713857AC0247}"/>
    </a:ext>
  </a:extLst>
</a:theme>
</file>

<file path=ppt/theme/theme5.xml><?xml version="1.0" encoding="utf-8"?>
<a:theme xmlns:a="http://schemas.openxmlformats.org/drawingml/2006/main" name="1_Vitpil">
  <a:themeElements>
    <a:clrScheme name="Vitpil">
      <a:dk1>
        <a:srgbClr val="DCE9E3"/>
      </a:dk1>
      <a:lt1>
        <a:srgbClr val="183C2E"/>
      </a:lt1>
      <a:dk2>
        <a:srgbClr val="DCE9E3"/>
      </a:dk2>
      <a:lt2>
        <a:srgbClr val="183C2E"/>
      </a:lt2>
      <a:accent1>
        <a:srgbClr val="183C2E"/>
      </a:accent1>
      <a:accent2>
        <a:srgbClr val="FF8059"/>
      </a:accent2>
      <a:accent3>
        <a:srgbClr val="329B5F"/>
      </a:accent3>
      <a:accent4>
        <a:srgbClr val="C1ACE0"/>
      </a:accent4>
      <a:accent5>
        <a:srgbClr val="81D6A8"/>
      </a:accent5>
      <a:accent6>
        <a:srgbClr val="E8CCC7"/>
      </a:accent6>
      <a:hlink>
        <a:srgbClr val="FF8059"/>
      </a:hlink>
      <a:folHlink>
        <a:srgbClr val="FF8059"/>
      </a:folHlink>
    </a:clrScheme>
    <a:fontScheme name="Mabry">
      <a:majorFont>
        <a:latin typeface="Mabry"/>
        <a:ea typeface=""/>
        <a:cs typeface=""/>
      </a:majorFont>
      <a:minorFont>
        <a:latin typeface="Mab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Autofit/>
      </a:bodyPr>
      <a:lstStyle>
        <a:defPPr algn="l">
          <a:lnSpc>
            <a:spcPct val="100000"/>
          </a:lnSpc>
          <a:defRPr sz="2500" dirty="0" err="1" smtClean="0">
            <a:latin typeface="+mn-lt"/>
            <a:cs typeface="Arial" panose="020B0604020202020204" pitchFamily="34" charset="0"/>
          </a:defRPr>
        </a:defPPr>
      </a:lstStyle>
    </a:txDef>
  </a:objectDefaults>
  <a:extraClrSchemeLst/>
  <a:extLst>
    <a:ext uri="{05A4C25C-085E-4340-85A3-A5531E510DB2}">
      <thm15:themeFamily xmlns:thm15="http://schemas.microsoft.com/office/thememl/2012/main" name="Lif.potx" id="{5B723EB9-21CD-44DB-A70C-76D4318358FD}" vid="{9646ADDF-0D9F-4F3B-93DC-06F569184852}"/>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DEEE0C09700144EBCFAE9433A8E6A52" ma:contentTypeVersion="8" ma:contentTypeDescription="Skapa ett nytt dokument." ma:contentTypeScope="" ma:versionID="1ed2d0610d54ea973860402466b4c5fa">
  <xsd:schema xmlns:xsd="http://www.w3.org/2001/XMLSchema" xmlns:xs="http://www.w3.org/2001/XMLSchema" xmlns:p="http://schemas.microsoft.com/office/2006/metadata/properties" xmlns:ns2="9bc38d2d-d907-4c06-b02f-97da56d1d5c8" xmlns:ns3="9ec89920-c1d6-4d2f-a724-33aa6eab1848" targetNamespace="http://schemas.microsoft.com/office/2006/metadata/properties" ma:root="true" ma:fieldsID="db3cb9105f724b3023a26eeb2cfaa34f" ns2:_="" ns3:_="">
    <xsd:import namespace="9bc38d2d-d907-4c06-b02f-97da56d1d5c8"/>
    <xsd:import namespace="9ec89920-c1d6-4d2f-a724-33aa6eab18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38d2d-d907-4c06-b02f-97da56d1d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c89920-c1d6-4d2f-a724-33aa6eab184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ec89920-c1d6-4d2f-a724-33aa6eab1848">
      <UserInfo>
        <DisplayName>Sofi Eriksson</DisplayName>
        <AccountId>183</AccountId>
        <AccountType/>
      </UserInfo>
      <UserInfo>
        <DisplayName>Hanna Zirath</DisplayName>
        <AccountId>25</AccountId>
        <AccountType/>
      </UserInfo>
      <UserInfo>
        <DisplayName>Maria Eriksson</DisplayName>
        <AccountId>17</AccountId>
        <AccountType/>
      </UserInfo>
      <UserInfo>
        <DisplayName>Niklas Hedberg</DisplayName>
        <AccountId>28</AccountId>
        <AccountType/>
      </UserInfo>
      <UserInfo>
        <DisplayName>Per Claesson</DisplayName>
        <AccountId>125</AccountId>
        <AccountType/>
      </UserInfo>
      <UserInfo>
        <DisplayName>Carmen Fourier</DisplayName>
        <AccountId>99</AccountId>
        <AccountType/>
      </UserInfo>
      <UserInfo>
        <DisplayName>Sarah Lindbo</DisplayName>
        <AccountId>180</AccountId>
        <AccountType/>
      </UserInfo>
      <UserInfo>
        <DisplayName>Hanna Iderberg</DisplayName>
        <AccountId>22</AccountId>
        <AccountType/>
      </UserInfo>
      <UserInfo>
        <DisplayName>Sofie Alverlind</DisplayName>
        <AccountId>211</AccountId>
        <AccountType/>
      </UserInfo>
      <UserInfo>
        <DisplayName>Emma Norrefalk</DisplayName>
        <AccountId>106</AccountId>
        <AccountType/>
      </UserInfo>
      <UserInfo>
        <DisplayName>Anna Alassaad</DisplayName>
        <AccountId>39</AccountId>
        <AccountType/>
      </UserInfo>
      <UserInfo>
        <DisplayName>Stefan Karlsson</DisplayName>
        <AccountId>9</AccountId>
        <AccountType/>
      </UserInfo>
      <UserInfo>
        <DisplayName>Annika Suhajek</DisplayName>
        <AccountId>310</AccountId>
        <AccountType/>
      </UserInfo>
      <UserInfo>
        <DisplayName>Webb</DisplayName>
        <AccountId>311</AccountId>
        <AccountType/>
      </UserInfo>
    </SharedWithUsers>
  </documentManagement>
</p:properties>
</file>

<file path=customXml/itemProps1.xml><?xml version="1.0" encoding="utf-8"?>
<ds:datastoreItem xmlns:ds="http://schemas.openxmlformats.org/officeDocument/2006/customXml" ds:itemID="{18A10AF3-3C61-41D5-A75B-761C45A350F1}">
  <ds:schemaRefs>
    <ds:schemaRef ds:uri="http://schemas.microsoft.com/sharepoint/v3/contenttype/forms"/>
  </ds:schemaRefs>
</ds:datastoreItem>
</file>

<file path=customXml/itemProps2.xml><?xml version="1.0" encoding="utf-8"?>
<ds:datastoreItem xmlns:ds="http://schemas.openxmlformats.org/officeDocument/2006/customXml" ds:itemID="{DE06430C-19BB-4035-9CA2-4E532F2DE242}">
  <ds:schemaRefs>
    <ds:schemaRef ds:uri="9bc38d2d-d907-4c06-b02f-97da56d1d5c8"/>
    <ds:schemaRef ds:uri="9ec89920-c1d6-4d2f-a724-33aa6eab1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ABF822-0A32-4178-BF71-B5D5E0C5CAC2}">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9bc38d2d-d907-4c06-b02f-97da56d1d5c8"/>
    <ds:schemaRef ds:uri="http://purl.org/dc/terms/"/>
    <ds:schemaRef ds:uri="http://schemas.microsoft.com/office/infopath/2007/PartnerControls"/>
    <ds:schemaRef ds:uri="9ec89920-c1d6-4d2f-a724-33aa6eab184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TLV</Template>
  <TotalTime>0</TotalTime>
  <Words>2792</Words>
  <Application>Microsoft Office PowerPoint</Application>
  <PresentationFormat>Bredbild</PresentationFormat>
  <Paragraphs>299</Paragraphs>
  <Slides>20</Slides>
  <Notes>14</Notes>
  <HiddenSlides>0</HiddenSlides>
  <MMClips>0</MMClips>
  <ScaleCrop>false</ScaleCrop>
  <HeadingPairs>
    <vt:vector size="4" baseType="variant">
      <vt:variant>
        <vt:lpstr>Tema</vt:lpstr>
      </vt:variant>
      <vt:variant>
        <vt:i4>5</vt:i4>
      </vt:variant>
      <vt:variant>
        <vt:lpstr>Bildrubriker</vt:lpstr>
      </vt:variant>
      <vt:variant>
        <vt:i4>20</vt:i4>
      </vt:variant>
    </vt:vector>
  </HeadingPairs>
  <TitlesOfParts>
    <vt:vector size="25" baseType="lpstr">
      <vt:lpstr>1_TLV - Standardlayouter</vt:lpstr>
      <vt:lpstr>TLV - Standardlayouter</vt:lpstr>
      <vt:lpstr>Vitpil</vt:lpstr>
      <vt:lpstr>2_TLV - Standardlayouter</vt:lpstr>
      <vt:lpstr>1_Vitpil</vt:lpstr>
      <vt:lpstr> HTA-förordning för utvärdering av medicinsk teknik</vt:lpstr>
      <vt:lpstr>Syfte</vt:lpstr>
      <vt:lpstr>Agenda</vt:lpstr>
      <vt:lpstr>Vad är HTA-förordningen?</vt:lpstr>
      <vt:lpstr>HTA-förordningen reglerar flera gemensamma aktiviteter</vt:lpstr>
      <vt:lpstr>Huvudskälen för HTA-förordningens antagande</vt:lpstr>
      <vt:lpstr>Implementeringen av förordningen sker stegvis  från januari 2025</vt:lpstr>
      <vt:lpstr>Arbetet på EU-nivå sker inom flera olika grupperingar</vt:lpstr>
      <vt:lpstr>Samordningsgruppen har ett övergripande ansvar för arbetet i de fyra arbetsgrupperna</vt:lpstr>
      <vt:lpstr>Inom respektive arbetsgrupp tas riktlinjer och stöddokument för arbetet fram</vt:lpstr>
      <vt:lpstr>Genomförandekommittén ansvarar för att ta fram genomförandeakterna</vt:lpstr>
      <vt:lpstr>HTA Europa website</vt:lpstr>
      <vt:lpstr>Agenda</vt:lpstr>
      <vt:lpstr>I den regulatoriska processen utvärderas nytta kontra risk; JCA-rapporten omfattar utvärdering av relativ effekt </vt:lpstr>
      <vt:lpstr>JCA-arbetet kommer genomföras parallellt med EMA:s utredning</vt:lpstr>
      <vt:lpstr>PowerPoint-presentation</vt:lpstr>
      <vt:lpstr>Agenda</vt:lpstr>
      <vt:lpstr>TLV:s förberedelsearbete handlar om att delta i arbetet på europeisk nivå och samtidigt utveckla interna processer</vt:lpstr>
      <vt:lpstr>De europeiska processerna och de nuvarande svenska processerna behöver samspela</vt:lpstr>
      <vt:lpstr>TLV utvecklar interna processer för att kunna svara mot kraven i förordningen  </vt:lpstr>
    </vt:vector>
  </TitlesOfParts>
  <Company>TLV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prepared for the implementation of the HTA-regulation</dc:title>
  <dc:creator>Anna Alassaad</dc:creator>
  <cp:lastModifiedBy>Anna Alassaad</cp:lastModifiedBy>
  <cp:revision>2</cp:revision>
  <cp:lastPrinted>2023-11-29T15:34:46Z</cp:lastPrinted>
  <dcterms:created xsi:type="dcterms:W3CDTF">2023-02-17T15:33:10Z</dcterms:created>
  <dcterms:modified xsi:type="dcterms:W3CDTF">2024-07-08T06:42:12Z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0x0101000DEEE0C09700144EBCFAE9433A8E6A52</vt:lpwstr>
  </property>
</Properties>
</file>